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embeddings/oleObject4.bin" ContentType="application/vnd.openxmlformats-officedocument.oleObject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58" r:id="rId5"/>
    <p:sldId id="260" r:id="rId6"/>
    <p:sldId id="259" r:id="rId7"/>
    <p:sldId id="262" r:id="rId8"/>
    <p:sldId id="264" r:id="rId9"/>
    <p:sldId id="263" r:id="rId10"/>
    <p:sldId id="261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56477-C43A-4345-8D06-E7D5BE53C56D}" type="datetimeFigureOut">
              <a:rPr lang="es-ES" smtClean="0"/>
              <a:t>08/10/13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B8061-0FAB-9645-B03B-7D28FC93DE4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832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F8C181-C4F2-A34C-AA2D-37455ADAE71D}" type="slidenum">
              <a:rPr lang="es-MX"/>
              <a:pPr/>
              <a:t>15</a:t>
            </a:fld>
            <a:endParaRPr lang="es-MX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85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90824" y="4350014"/>
            <a:ext cx="5476352" cy="4094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527" tIns="43764" rIns="87527" bIns="43764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F8C181-C4F2-A34C-AA2D-37455ADAE71D}" type="slidenum">
              <a:rPr lang="es-MX"/>
              <a:pPr/>
              <a:t>16</a:t>
            </a:fld>
            <a:endParaRPr lang="es-MX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85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90824" y="4350014"/>
            <a:ext cx="5476352" cy="4094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527" tIns="43764" rIns="87527" bIns="43764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E13D5-AAD0-E541-BA70-6E1350521053}" type="slidenum">
              <a:rPr lang="es-MX"/>
              <a:pPr/>
              <a:t>17</a:t>
            </a:fld>
            <a:endParaRPr lang="es-MX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85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4352" y="4350014"/>
            <a:ext cx="5049297" cy="4094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527" tIns="43764" rIns="87527" bIns="43764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028AF7-F642-EB49-B352-A968FF3CC7D1}" type="slidenum">
              <a:rPr lang="es-MX"/>
              <a:pPr/>
              <a:t>22</a:t>
            </a:fld>
            <a:endParaRPr lang="es-MX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11" y="684856"/>
            <a:ext cx="4561009" cy="3430574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72" y="4343716"/>
            <a:ext cx="5030456" cy="4115430"/>
          </a:xfrm>
        </p:spPr>
        <p:txBody>
          <a:bodyPr/>
          <a:lstStyle/>
          <a:p>
            <a:r>
              <a:rPr lang="es-MX"/>
              <a:t>Vinculado desde el bullet 4 </a:t>
            </a:r>
          </a:p>
          <a:p>
            <a:r>
              <a:rPr lang="es-MX"/>
              <a:t>Agregar gráfico de diapositiva siguiente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541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9706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5734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8375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1333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9126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0559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9596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0434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9423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0106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756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71039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34749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700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1065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824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3930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23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6905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220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929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E0484-7646-F24D-8446-9FB5E2F20B77}" type="datetimeFigureOut">
              <a:rPr lang="es-ES" smtClean="0"/>
              <a:t>07/10/13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EEA25-8209-E14E-ABD9-1FA8F3FCB3BF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1983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3BC0-6A67-D943-B1CE-7C0557C1C610}" type="datetimeFigureOut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07/10/13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C27EB-7DE6-A142-B391-83B49EEE2165}" type="slidenum">
              <a:rPr lang="es-E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682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9.wmf"/><Relationship Id="rId6" Type="http://schemas.openxmlformats.org/officeDocument/2006/relationships/image" Target="../media/image10.jpeg"/><Relationship Id="rId7" Type="http://schemas.openxmlformats.org/officeDocument/2006/relationships/image" Target="../media/image1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3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jpeg"/><Relationship Id="rId12" Type="http://schemas.openxmlformats.org/officeDocument/2006/relationships/image" Target="../media/image24.jpeg"/><Relationship Id="rId13" Type="http://schemas.openxmlformats.org/officeDocument/2006/relationships/image" Target="../media/image25.jpe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8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oleObject" Target="../embeddings/oleObject3.bin"/><Relationship Id="rId6" Type="http://schemas.openxmlformats.org/officeDocument/2006/relationships/image" Target="../media/image16.wmf"/><Relationship Id="rId7" Type="http://schemas.openxmlformats.org/officeDocument/2006/relationships/image" Target="../media/image19.jpeg"/><Relationship Id="rId8" Type="http://schemas.openxmlformats.org/officeDocument/2006/relationships/image" Target="../media/image20.jpeg"/><Relationship Id="rId9" Type="http://schemas.openxmlformats.org/officeDocument/2006/relationships/image" Target="../media/image21.jpeg"/><Relationship Id="rId10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jpeg"/><Relationship Id="rId12" Type="http://schemas.openxmlformats.org/officeDocument/2006/relationships/image" Target="../media/image30.jpe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" Type="http://schemas.openxmlformats.org/officeDocument/2006/relationships/vmlDrawing" Target="../drawings/vmlDrawing5.vml"/><Relationship Id="rId2" Type="http://schemas.openxmlformats.org/officeDocument/2006/relationships/tags" Target="../tags/tag1.xml"/><Relationship Id="rId3" Type="http://schemas.openxmlformats.org/officeDocument/2006/relationships/tags" Target="../tags/tag2.xml"/><Relationship Id="rId4" Type="http://schemas.openxmlformats.org/officeDocument/2006/relationships/tags" Target="../tags/tag3.xml"/><Relationship Id="rId5" Type="http://schemas.openxmlformats.org/officeDocument/2006/relationships/slideLayout" Target="../slideLayouts/slideLayout18.xml"/><Relationship Id="rId6" Type="http://schemas.openxmlformats.org/officeDocument/2006/relationships/oleObject" Target="../embeddings/oleObject4.bin"/><Relationship Id="rId7" Type="http://schemas.openxmlformats.org/officeDocument/2006/relationships/image" Target="../media/image26.emf"/><Relationship Id="rId8" Type="http://schemas.openxmlformats.org/officeDocument/2006/relationships/image" Target="../media/image27.jpeg"/><Relationship Id="rId9" Type="http://schemas.openxmlformats.org/officeDocument/2006/relationships/image" Target="../media/image25.jpeg"/><Relationship Id="rId10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4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34911" y="1582951"/>
            <a:ext cx="8263305" cy="2017500"/>
          </a:xfrm>
        </p:spPr>
        <p:txBody>
          <a:bodyPr>
            <a:normAutofit fontScale="90000"/>
          </a:bodyPr>
          <a:lstStyle/>
          <a:p>
            <a:r>
              <a:rPr lang="es-ES" sz="4000" dirty="0" smtClean="0"/>
              <a:t>3. Pol</a:t>
            </a:r>
            <a:r>
              <a:rPr lang="es-ES" sz="4000" dirty="0" smtClean="0"/>
              <a:t>íticas de inclusión y sus herramientas </a:t>
            </a:r>
            <a:br>
              <a:rPr lang="es-ES" sz="4000" dirty="0" smtClean="0"/>
            </a:br>
            <a:r>
              <a:rPr lang="es-ES" sz="3600" dirty="0" smtClean="0"/>
              <a:t>Ejemplo: Focalización e incentivos en el Programa Oportunidades 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61183" y="3886200"/>
            <a:ext cx="6923780" cy="1752600"/>
          </a:xfrm>
        </p:spPr>
        <p:txBody>
          <a:bodyPr>
            <a:normAutofit fontScale="92500"/>
          </a:bodyPr>
          <a:lstStyle/>
          <a:p>
            <a:r>
              <a:rPr lang="es-ES" sz="3000" dirty="0" smtClean="0"/>
              <a:t>Curso Internacional de Alta Formación 2013</a:t>
            </a:r>
          </a:p>
          <a:p>
            <a:r>
              <a:rPr lang="es-ES" dirty="0" smtClean="0"/>
              <a:t>Mesa 2: Inclusión y política social</a:t>
            </a:r>
          </a:p>
          <a:p>
            <a:r>
              <a:rPr lang="es-ES" dirty="0" smtClean="0"/>
              <a:t>Coord. Rogelio Gómez Hermosillo M.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01722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s-ES" dirty="0" smtClean="0"/>
              <a:t>Frente a esta realidad hay que revisar de fondo las herramientas y las opciones de pol</a:t>
            </a:r>
            <a:r>
              <a:rPr lang="es-ES" dirty="0" smtClean="0"/>
              <a:t>ítica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60946" y="2052616"/>
            <a:ext cx="8425854" cy="4073547"/>
          </a:xfrm>
        </p:spPr>
        <p:txBody>
          <a:bodyPr>
            <a:normAutofit/>
          </a:bodyPr>
          <a:lstStyle/>
          <a:p>
            <a:r>
              <a:rPr lang="es-ES" sz="2600" dirty="0" smtClean="0"/>
              <a:t>Focalizaci</a:t>
            </a:r>
            <a:r>
              <a:rPr lang="es-ES" sz="2600" dirty="0" smtClean="0"/>
              <a:t>ón y universalidad. ¿Contradictorias o complementarias</a:t>
            </a:r>
            <a:r>
              <a:rPr lang="es-ES" sz="2600" dirty="0"/>
              <a:t>?</a:t>
            </a:r>
            <a:endParaRPr lang="es-ES" sz="2600" dirty="0" smtClean="0"/>
          </a:p>
          <a:p>
            <a:r>
              <a:rPr lang="es-ES" sz="2600" dirty="0" smtClean="0"/>
              <a:t>Programas nacionales (federales) y locales. ¿Cómo superar la debilidad institucional de municipios y estados? ¿Cómo generar mayor rendición de cuentas (</a:t>
            </a:r>
            <a:r>
              <a:rPr lang="es-ES" sz="2600" dirty="0" err="1" smtClean="0"/>
              <a:t>accountability</a:t>
            </a:r>
            <a:r>
              <a:rPr lang="es-ES" sz="2600" dirty="0" smtClean="0"/>
              <a:t>)?</a:t>
            </a:r>
          </a:p>
          <a:p>
            <a:r>
              <a:rPr lang="es-ES" sz="2600" dirty="0" smtClean="0"/>
              <a:t>Presupuesto basado en resultados y evaluación. ¿Está funcionando la información para la toma de decisiones?</a:t>
            </a:r>
          </a:p>
          <a:p>
            <a:r>
              <a:rPr lang="es-ES" sz="2600" dirty="0" smtClean="0"/>
              <a:t>Articulación y coordinación de políticas multisectoriales. ¿Es posible? ¿Cómo?</a:t>
            </a:r>
          </a:p>
          <a:p>
            <a:endParaRPr lang="es-ES" sz="2600" dirty="0" smtClean="0"/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852932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Un ejemplo: el Programa Oportunidades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MX" sz="2400" dirty="0">
                <a:latin typeface="Arial" pitchFamily="-65" charset="0"/>
              </a:rPr>
              <a:t>Focalización a hogares en pobreza con base en estudio de carácterísticas socieconómicas </a:t>
            </a:r>
          </a:p>
          <a:p>
            <a:pPr>
              <a:lnSpc>
                <a:spcPct val="90000"/>
              </a:lnSpc>
            </a:pPr>
            <a:r>
              <a:rPr lang="es-MX" sz="2400" dirty="0">
                <a:latin typeface="Arial" pitchFamily="-65" charset="0"/>
              </a:rPr>
              <a:t>Incentivos se entregan con base en cumplimiento de corresponsabilidades</a:t>
            </a:r>
          </a:p>
          <a:p>
            <a:pPr>
              <a:lnSpc>
                <a:spcPct val="90000"/>
              </a:lnSpc>
            </a:pPr>
            <a:r>
              <a:rPr lang="es-MX" sz="2400" dirty="0">
                <a:latin typeface="Arial" pitchFamily="-65" charset="0"/>
              </a:rPr>
              <a:t>Coordinación interinstitucional para garantizar acceso a los servicios de educación y salud</a:t>
            </a:r>
          </a:p>
          <a:p>
            <a:pPr>
              <a:lnSpc>
                <a:spcPct val="90000"/>
              </a:lnSpc>
            </a:pPr>
            <a:r>
              <a:rPr lang="es-MX" sz="2400" dirty="0">
                <a:latin typeface="Arial" pitchFamily="-65" charset="0"/>
              </a:rPr>
              <a:t>Entrega segura y transparente de recursos</a:t>
            </a:r>
          </a:p>
          <a:p>
            <a:pPr>
              <a:lnSpc>
                <a:spcPct val="90000"/>
              </a:lnSpc>
            </a:pPr>
            <a:r>
              <a:rPr lang="es-MX" sz="2400" dirty="0">
                <a:latin typeface="Arial" pitchFamily="-65" charset="0"/>
              </a:rPr>
              <a:t>Evaluación independiente de </a:t>
            </a:r>
            <a:r>
              <a:rPr lang="es-MX" sz="2400" dirty="0" smtClean="0">
                <a:latin typeface="Arial" pitchFamily="-65" charset="0"/>
              </a:rPr>
              <a:t>impacto</a:t>
            </a:r>
            <a:endParaRPr lang="es-MX" sz="2400" dirty="0"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815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Picture 2" descr="CCT91_19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086660"/>
            <a:ext cx="7607138" cy="5791199"/>
          </a:xfrm>
          <a:prstGeom prst="rect">
            <a:avLst/>
          </a:prstGeom>
          <a:noFill/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0" y="43874"/>
            <a:ext cx="9144000" cy="1044388"/>
          </a:xfrm>
        </p:spPr>
        <p:txBody>
          <a:bodyPr>
            <a:normAutofit fontScale="90000"/>
          </a:bodyPr>
          <a:lstStyle/>
          <a:p>
            <a:r>
              <a:rPr lang="es-ES_tradnl" sz="3200" dirty="0" smtClean="0"/>
              <a:t>Expansión de los Programas de Transferencias con Corresponsabilidades (PTC</a:t>
            </a:r>
            <a:r>
              <a:rPr lang="es-ES_tradnl" sz="3200" dirty="0" smtClean="0"/>
              <a:t>) a nivel global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491841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pa CCT - PTC actualizad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085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50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>
            <a:noAutofit/>
          </a:bodyPr>
          <a:lstStyle/>
          <a:p>
            <a:r>
              <a:rPr lang="es-MX" sz="2600" b="1" dirty="0" smtClean="0">
                <a:solidFill>
                  <a:schemeClr val="tx1"/>
                </a:solidFill>
              </a:rPr>
              <a:t>¿Porqu</a:t>
            </a:r>
            <a:r>
              <a:rPr lang="es-MX" sz="2600" b="1" dirty="0" smtClean="0">
                <a:solidFill>
                  <a:schemeClr val="tx1"/>
                </a:solidFill>
              </a:rPr>
              <a:t>é? </a:t>
            </a:r>
            <a:r>
              <a:rPr lang="es-MX" sz="2600" b="1" dirty="0" smtClean="0">
                <a:solidFill>
                  <a:schemeClr val="tx1"/>
                </a:solidFill>
              </a:rPr>
              <a:t>Los </a:t>
            </a:r>
            <a:r>
              <a:rPr lang="es-MX" sz="2600" b="1" dirty="0" smtClean="0">
                <a:solidFill>
                  <a:schemeClr val="tx1"/>
                </a:solidFill>
              </a:rPr>
              <a:t>Programas de Transferencias con Corresponsabilidades para el Desarrollo Humano  han mostrado ser efectivos y mejores en:</a:t>
            </a:r>
            <a:endParaRPr lang="es-MX" sz="2600" b="1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0006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MX" sz="2800" dirty="0" smtClean="0"/>
              <a:t>Identificar e incorporar hogares en pobreza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Entregar transferencias monetarias con seguridad y transparencia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Incrementar el uso de servicios de salud preventiva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Mejorar la asistencia y avance escolar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Mejorar el consumo alimenticio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Reducir la desnutrición crónica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Aliviar pobreza, especialmente reduciendo severidad y profunidad de la pobreza</a:t>
            </a:r>
          </a:p>
          <a:p>
            <a:pPr>
              <a:lnSpc>
                <a:spcPct val="90000"/>
              </a:lnSpc>
            </a:pPr>
            <a:r>
              <a:rPr lang="es-MX" sz="2800" dirty="0" smtClean="0"/>
              <a:t>Evaluar impactos y monitorear resultados y procesos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851298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304800" y="1409700"/>
          <a:ext cx="3694113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CorelDRAW" r:id="rId4" imgW="7315200" imgH="9690100" progId="">
                  <p:embed/>
                </p:oleObj>
              </mc:Choice>
              <mc:Fallback>
                <p:oleObj name="CorelDRAW" r:id="rId4" imgW="7315200" imgH="96901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409700"/>
                        <a:ext cx="3694113" cy="4724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107763" dir="2700000" algn="ctr" rotWithShape="0">
                                <a:srgbClr val="41E161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447800" y="2552700"/>
            <a:ext cx="25146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solidFill>
                  <a:srgbClr val="FFFF00"/>
                </a:solidFill>
                <a:latin typeface="CG Omega" pitchFamily="34" charset="0"/>
              </a:rPr>
              <a:t>	</a:t>
            </a:r>
            <a:r>
              <a:rPr lang="es-ES_tradnl" sz="1000">
                <a:latin typeface="CG Omega" pitchFamily="34" charset="0"/>
              </a:rPr>
              <a:t>Tamaño y composición de edades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Actividad económica de los miembros de la familia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Número de perceptores de ingreso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Alfabetismo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Escolaridad de cada miembro de la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None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familia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Asistencia de los niños a la escuela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Uso de lengua indígena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Presencia de individuos 		discapacitados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Características de la vivienda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Disponibilidad de servicios básicos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Posesión de enseres domésticos</a:t>
            </a:r>
          </a:p>
          <a:p>
            <a:pPr marL="285750" indent="-285750" defTabSz="762000" eaLnBrk="0" hangingPunct="0">
              <a:buClr>
                <a:schemeClr val="tx1"/>
              </a:buClr>
              <a:buFont typeface="Monotype Sorts" pitchFamily="-65" charset="2"/>
              <a:buChar char="4"/>
              <a:tabLst>
                <a:tab pos="288925" algn="l"/>
              </a:tabLst>
            </a:pPr>
            <a:r>
              <a:rPr lang="es-ES_tradnl" sz="1000">
                <a:latin typeface="CG Omega" pitchFamily="34" charset="0"/>
              </a:rPr>
              <a:t>	Posesión de tierra y animales</a:t>
            </a:r>
            <a:endParaRPr lang="es-ES_tradnl" sz="1000">
              <a:solidFill>
                <a:srgbClr val="FFFF00"/>
              </a:solidFill>
              <a:latin typeface="CG Omega" pitchFamily="34" charset="0"/>
            </a:endParaRPr>
          </a:p>
        </p:txBody>
      </p:sp>
      <p:pic>
        <p:nvPicPr>
          <p:cNvPr id="19464" name="Picture 8" descr="111-12"/>
          <p:cNvPicPr>
            <a:picLocks noChangeAspect="1" noChangeArrowheads="1"/>
          </p:cNvPicPr>
          <p:nvPr/>
        </p:nvPicPr>
        <p:blipFill>
          <a:blip r:embed="rId6"/>
          <a:srcRect l="1064" r="1064" b="1114"/>
          <a:stretch>
            <a:fillRect/>
          </a:stretch>
        </p:blipFill>
        <p:spPr bwMode="auto">
          <a:xfrm>
            <a:off x="4191000" y="1219200"/>
            <a:ext cx="21399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25724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7"/>
          <a:srcRect b="5882"/>
          <a:stretch>
            <a:fillRect/>
          </a:stretch>
        </p:blipFill>
        <p:spPr bwMode="auto">
          <a:xfrm>
            <a:off x="6629400" y="1219200"/>
            <a:ext cx="2155825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</p:pic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28600" y="44450"/>
            <a:ext cx="86868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46662" dir="2115817" algn="ctr" rotWithShape="0">
              <a:srgbClr val="DDDDDD">
                <a:alpha val="74998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s-MX" sz="3600" dirty="0" smtClean="0">
                <a:solidFill>
                  <a:schemeClr val="tx2"/>
                </a:solidFill>
                <a:latin typeface="Arial" pitchFamily="-65" charset="0"/>
              </a:rPr>
              <a:t>Focalización objetiva</a:t>
            </a:r>
            <a:endParaRPr lang="es-ES" sz="3600" dirty="0">
              <a:solidFill>
                <a:schemeClr val="tx2"/>
              </a:solidFill>
              <a:latin typeface="Arial" pitchFamily="-65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191000" y="2971800"/>
            <a:ext cx="449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rgbClr val="000000"/>
                </a:solidFill>
              </a:rPr>
              <a:t>La incorporación de hogares se define por una metodología estadística basada en características </a:t>
            </a:r>
            <a:r>
              <a:rPr lang="es-ES_tradnl" dirty="0" smtClean="0">
                <a:solidFill>
                  <a:srgbClr val="000000"/>
                </a:solidFill>
              </a:rPr>
              <a:t>socioeconómicas del hogar.</a:t>
            </a:r>
          </a:p>
          <a:p>
            <a:endParaRPr lang="es-ES_tradnl" dirty="0">
              <a:solidFill>
                <a:srgbClr val="000000"/>
              </a:solidFill>
            </a:endParaRPr>
          </a:p>
          <a:p>
            <a:r>
              <a:rPr lang="es-ES_tradnl" dirty="0" smtClean="0">
                <a:solidFill>
                  <a:srgbClr val="000000"/>
                </a:solidFill>
              </a:rPr>
              <a:t>Un mecanismo predictor de la condici</a:t>
            </a:r>
            <a:r>
              <a:rPr lang="es-ES_tradnl" dirty="0" smtClean="0">
                <a:solidFill>
                  <a:srgbClr val="000000"/>
                </a:solidFill>
              </a:rPr>
              <a:t>ón de pobreza extrema del hogar</a:t>
            </a:r>
            <a:endParaRPr lang="es-ES_tradnl" dirty="0" smtClean="0">
              <a:solidFill>
                <a:srgbClr val="000000"/>
              </a:solidFill>
            </a:endParaRPr>
          </a:p>
          <a:p>
            <a:r>
              <a:rPr lang="es-ES_tradnl" dirty="0" smtClean="0">
                <a:solidFill>
                  <a:srgbClr val="000000"/>
                </a:solidFill>
              </a:rPr>
              <a:t>  </a:t>
            </a:r>
            <a:endParaRPr lang="es-ES_tradnl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743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28600" y="44450"/>
            <a:ext cx="86868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46662" dir="2115817" algn="ctr" rotWithShape="0">
              <a:srgbClr val="DDDDDD">
                <a:alpha val="74998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s-MX" sz="3600" dirty="0" smtClean="0">
                <a:solidFill>
                  <a:schemeClr val="tx2"/>
                </a:solidFill>
                <a:latin typeface="Arial" pitchFamily="-65" charset="0"/>
              </a:rPr>
              <a:t>Cobertura General</a:t>
            </a:r>
            <a:endParaRPr lang="es-ES" sz="3600" dirty="0">
              <a:solidFill>
                <a:schemeClr val="tx2"/>
              </a:solidFill>
              <a:latin typeface="Arial" pitchFamily="-65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181600" y="990600"/>
            <a:ext cx="39624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sz="2000" dirty="0" smtClean="0">
              <a:solidFill>
                <a:srgbClr val="000000"/>
              </a:solidFill>
            </a:endParaRPr>
          </a:p>
          <a:p>
            <a:pPr algn="ctr"/>
            <a:r>
              <a:rPr lang="es-ES_tradnl" sz="3200" b="1" dirty="0" smtClean="0">
                <a:solidFill>
                  <a:srgbClr val="000000"/>
                </a:solidFill>
              </a:rPr>
              <a:t>  En </a:t>
            </a:r>
            <a:r>
              <a:rPr lang="es-ES_tradnl" sz="3200" b="1" dirty="0" smtClean="0">
                <a:solidFill>
                  <a:srgbClr val="000000"/>
                </a:solidFill>
              </a:rPr>
              <a:t>2013:</a:t>
            </a:r>
            <a:endParaRPr lang="es-ES_tradnl" sz="3200" b="1" dirty="0" smtClean="0">
              <a:solidFill>
                <a:srgbClr val="000000"/>
              </a:solidFill>
            </a:endParaRPr>
          </a:p>
          <a:p>
            <a:r>
              <a:rPr lang="es-ES_tradnl" sz="2400" dirty="0" smtClean="0">
                <a:solidFill>
                  <a:srgbClr val="000000"/>
                </a:solidFill>
              </a:rPr>
              <a:t>5.8</a:t>
            </a:r>
            <a:r>
              <a:rPr lang="es-ES_tradnl" sz="2400" dirty="0" smtClean="0">
                <a:solidFill>
                  <a:srgbClr val="000000"/>
                </a:solidFill>
              </a:rPr>
              <a:t> </a:t>
            </a:r>
            <a:r>
              <a:rPr lang="es-ES_tradnl" sz="2400" dirty="0" smtClean="0">
                <a:solidFill>
                  <a:srgbClr val="000000"/>
                </a:solidFill>
              </a:rPr>
              <a:t>Millones de hogares  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28 </a:t>
            </a:r>
            <a:r>
              <a:rPr lang="es-ES_tradnl" sz="2400" dirty="0" smtClean="0">
                <a:solidFill>
                  <a:srgbClr val="000000"/>
                </a:solidFill>
              </a:rPr>
              <a:t>Millones de personas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Más de 140 mil localidades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Desde comunidades de 2 ó 3 hogares hasta zonas metropolitanas con millones de habitantes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100% Municipios y </a:t>
            </a:r>
            <a:r>
              <a:rPr lang="es-ES_tradnl" sz="2400" dirty="0" smtClean="0">
                <a:solidFill>
                  <a:srgbClr val="000000"/>
                </a:solidFill>
              </a:rPr>
              <a:t>Estados</a:t>
            </a:r>
            <a:endParaRPr lang="es-ES_tradnl" sz="2400" dirty="0" smtClean="0">
              <a:solidFill>
                <a:srgbClr val="000000"/>
              </a:solidFill>
            </a:endParaRPr>
          </a:p>
        </p:txBody>
      </p:sp>
      <p:pic>
        <p:nvPicPr>
          <p:cNvPr id="8" name="Picture 288" descr="año2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8200"/>
            <a:ext cx="508000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3901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4857750" y="3092450"/>
            <a:ext cx="3981450" cy="2692400"/>
          </a:xfrm>
          <a:prstGeom prst="roundRect">
            <a:avLst>
              <a:gd name="adj" fmla="val 9991"/>
            </a:avLst>
          </a:prstGeom>
          <a:solidFill>
            <a:srgbClr val="C0C0C0"/>
          </a:solidFill>
          <a:ln w="9525">
            <a:noFill/>
            <a:round/>
            <a:headEnd/>
            <a:tailEnd/>
          </a:ln>
          <a:effectLst>
            <a:outerShdw blurRad="63500" dist="107763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s-ES_tradnl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42950" y="1600200"/>
            <a:ext cx="1752600" cy="603250"/>
          </a:xfrm>
          <a:prstGeom prst="rect">
            <a:avLst/>
          </a:prstGeom>
          <a:solidFill>
            <a:srgbClr val="DDDDDD"/>
          </a:solidFill>
          <a:ln w="57150">
            <a:noFill/>
            <a:miter lim="800000"/>
            <a:headEnd/>
            <a:tailEnd/>
          </a:ln>
          <a:effectLst>
            <a:outerShdw blurRad="63500" dist="71842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40000"/>
              </a:lnSpc>
              <a:spcBef>
                <a:spcPct val="70000"/>
              </a:spcBef>
              <a:spcAft>
                <a:spcPct val="70000"/>
              </a:spcAft>
            </a:pPr>
            <a:r>
              <a:rPr lang="es-MX" b="1">
                <a:latin typeface="Arial" pitchFamily="-65" charset="0"/>
              </a:rPr>
              <a:t>Apoyos</a:t>
            </a:r>
            <a:endParaRPr lang="es-ES" b="1">
              <a:latin typeface="Arial" pitchFamily="-65" charset="0"/>
            </a:endParaRP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200400" y="3321050"/>
            <a:ext cx="1371600" cy="609600"/>
          </a:xfrm>
          <a:prstGeom prst="leftRightArrow">
            <a:avLst>
              <a:gd name="adj1" fmla="val 50000"/>
              <a:gd name="adj2" fmla="val 45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">
              <a:latin typeface="Arial" pitchFamily="-65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5305425" y="4510088"/>
            <a:ext cx="34194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>
                <a:latin typeface="Arial" pitchFamily="-65" charset="0"/>
              </a:rPr>
              <a:t>Asistencia de los </a:t>
            </a:r>
          </a:p>
          <a:p>
            <a:pPr eaLnBrk="0" hangingPunct="0"/>
            <a:r>
              <a:rPr lang="es-MX" b="1">
                <a:latin typeface="Arial" pitchFamily="-65" charset="0"/>
              </a:rPr>
              <a:t>miembros de la familia </a:t>
            </a:r>
          </a:p>
          <a:p>
            <a:pPr eaLnBrk="0" hangingPunct="0"/>
            <a:r>
              <a:rPr lang="es-MX" b="1">
                <a:latin typeface="Arial" pitchFamily="-65" charset="0"/>
              </a:rPr>
              <a:t>a los servicios de salud</a:t>
            </a:r>
            <a:endParaRPr lang="es-MX" u="sng">
              <a:latin typeface="Arial" pitchFamily="-65" charset="0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352425" y="3092450"/>
            <a:ext cx="2524125" cy="2667000"/>
          </a:xfrm>
          <a:prstGeom prst="roundRect">
            <a:avLst>
              <a:gd name="adj" fmla="val 9991"/>
            </a:avLst>
          </a:prstGeom>
          <a:solidFill>
            <a:srgbClr val="C0C0C0"/>
          </a:solidFill>
          <a:ln w="9525">
            <a:noFill/>
            <a:round/>
            <a:headEnd/>
            <a:tailEnd/>
          </a:ln>
          <a:effectLst>
            <a:outerShdw blurRad="63500" dist="107763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s-ES_tradnl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187450" y="3429000"/>
            <a:ext cx="9842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>
                <a:latin typeface="Arial" pitchFamily="-65" charset="0"/>
              </a:rPr>
              <a:t>Becas </a:t>
            </a:r>
            <a:endParaRPr lang="es-MX" u="sng">
              <a:latin typeface="Arial" pitchFamily="-65" charset="0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950913" y="3835400"/>
            <a:ext cx="15763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 dirty="0">
                <a:latin typeface="Arial" pitchFamily="-65" charset="0"/>
              </a:rPr>
              <a:t>educativas</a:t>
            </a:r>
            <a:endParaRPr lang="es-MX" u="sng" dirty="0">
              <a:latin typeface="Arial" pitchFamily="-65" charset="0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768350" y="4662488"/>
            <a:ext cx="9574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 dirty="0" smtClean="0">
                <a:latin typeface="Arial" pitchFamily="-65" charset="0"/>
              </a:rPr>
              <a:t>Apoyo</a:t>
            </a:r>
            <a:endParaRPr lang="es-MX" u="sng" dirty="0">
              <a:latin typeface="Arial" pitchFamily="-65" charset="0"/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533400" y="5029200"/>
            <a:ext cx="22408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 dirty="0" smtClean="0">
                <a:latin typeface="Arial" pitchFamily="-65" charset="0"/>
              </a:rPr>
              <a:t>general  básico</a:t>
            </a:r>
            <a:endParaRPr lang="es-MX" u="sng" dirty="0">
              <a:latin typeface="Arial" pitchFamily="-65" charset="0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5381625" y="3187700"/>
            <a:ext cx="27273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>
                <a:latin typeface="Arial" pitchFamily="-65" charset="0"/>
              </a:rPr>
              <a:t>Asistencia regular </a:t>
            </a:r>
            <a:endParaRPr lang="es-MX" u="sng">
              <a:latin typeface="Arial" pitchFamily="-65" charset="0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5381625" y="3487738"/>
            <a:ext cx="236696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s-MX" b="1">
                <a:latin typeface="Arial" pitchFamily="-65" charset="0"/>
              </a:rPr>
              <a:t>de los niños a la</a:t>
            </a:r>
          </a:p>
          <a:p>
            <a:pPr eaLnBrk="0" hangingPunct="0"/>
            <a:r>
              <a:rPr lang="es-MX" b="1">
                <a:latin typeface="Arial" pitchFamily="-65" charset="0"/>
              </a:rPr>
              <a:t>escuela </a:t>
            </a:r>
            <a:endParaRPr lang="es-MX" u="sng">
              <a:latin typeface="Arial" pitchFamily="-65" charset="0"/>
            </a:endParaRPr>
          </a:p>
        </p:txBody>
      </p:sp>
      <p:sp>
        <p:nvSpPr>
          <p:cNvPr id="10256" name="Freeform 16"/>
          <p:cNvSpPr>
            <a:spLocks/>
          </p:cNvSpPr>
          <p:nvPr/>
        </p:nvSpPr>
        <p:spPr bwMode="auto">
          <a:xfrm>
            <a:off x="4933950" y="4540250"/>
            <a:ext cx="338138" cy="228600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44" y="0"/>
              </a:cxn>
              <a:cxn ang="0">
                <a:pos x="125" y="322"/>
              </a:cxn>
              <a:cxn ang="0">
                <a:pos x="66" y="158"/>
              </a:cxn>
              <a:cxn ang="0">
                <a:pos x="0" y="181"/>
              </a:cxn>
              <a:cxn ang="0">
                <a:pos x="6" y="200"/>
              </a:cxn>
              <a:cxn ang="0">
                <a:pos x="34" y="190"/>
              </a:cxn>
              <a:cxn ang="0">
                <a:pos x="109" y="393"/>
              </a:cxn>
              <a:cxn ang="0">
                <a:pos x="124" y="393"/>
              </a:cxn>
              <a:cxn ang="0">
                <a:pos x="261" y="22"/>
              </a:cxn>
              <a:cxn ang="0">
                <a:pos x="288" y="22"/>
              </a:cxn>
              <a:cxn ang="0">
                <a:pos x="288" y="0"/>
              </a:cxn>
            </a:cxnLst>
            <a:rect l="0" t="0" r="r" b="b"/>
            <a:pathLst>
              <a:path w="288" h="393">
                <a:moveTo>
                  <a:pt x="288" y="0"/>
                </a:moveTo>
                <a:lnTo>
                  <a:pt x="244" y="0"/>
                </a:lnTo>
                <a:lnTo>
                  <a:pt x="125" y="322"/>
                </a:lnTo>
                <a:lnTo>
                  <a:pt x="66" y="158"/>
                </a:lnTo>
                <a:lnTo>
                  <a:pt x="0" y="181"/>
                </a:lnTo>
                <a:lnTo>
                  <a:pt x="6" y="200"/>
                </a:lnTo>
                <a:lnTo>
                  <a:pt x="34" y="190"/>
                </a:lnTo>
                <a:lnTo>
                  <a:pt x="109" y="393"/>
                </a:lnTo>
                <a:lnTo>
                  <a:pt x="124" y="393"/>
                </a:lnTo>
                <a:lnTo>
                  <a:pt x="261" y="22"/>
                </a:lnTo>
                <a:lnTo>
                  <a:pt x="288" y="22"/>
                </a:lnTo>
                <a:lnTo>
                  <a:pt x="288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10257" name="Freeform 17"/>
          <p:cNvSpPr>
            <a:spLocks/>
          </p:cNvSpPr>
          <p:nvPr/>
        </p:nvSpPr>
        <p:spPr bwMode="auto">
          <a:xfrm>
            <a:off x="4933950" y="3321050"/>
            <a:ext cx="338138" cy="228600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44" y="0"/>
              </a:cxn>
              <a:cxn ang="0">
                <a:pos x="125" y="322"/>
              </a:cxn>
              <a:cxn ang="0">
                <a:pos x="66" y="158"/>
              </a:cxn>
              <a:cxn ang="0">
                <a:pos x="0" y="181"/>
              </a:cxn>
              <a:cxn ang="0">
                <a:pos x="6" y="200"/>
              </a:cxn>
              <a:cxn ang="0">
                <a:pos x="34" y="190"/>
              </a:cxn>
              <a:cxn ang="0">
                <a:pos x="109" y="393"/>
              </a:cxn>
              <a:cxn ang="0">
                <a:pos x="124" y="393"/>
              </a:cxn>
              <a:cxn ang="0">
                <a:pos x="261" y="22"/>
              </a:cxn>
              <a:cxn ang="0">
                <a:pos x="288" y="22"/>
              </a:cxn>
              <a:cxn ang="0">
                <a:pos x="288" y="0"/>
              </a:cxn>
            </a:cxnLst>
            <a:rect l="0" t="0" r="r" b="b"/>
            <a:pathLst>
              <a:path w="288" h="393">
                <a:moveTo>
                  <a:pt x="288" y="0"/>
                </a:moveTo>
                <a:lnTo>
                  <a:pt x="244" y="0"/>
                </a:lnTo>
                <a:lnTo>
                  <a:pt x="125" y="322"/>
                </a:lnTo>
                <a:lnTo>
                  <a:pt x="66" y="158"/>
                </a:lnTo>
                <a:lnTo>
                  <a:pt x="0" y="181"/>
                </a:lnTo>
                <a:lnTo>
                  <a:pt x="6" y="200"/>
                </a:lnTo>
                <a:lnTo>
                  <a:pt x="34" y="190"/>
                </a:lnTo>
                <a:lnTo>
                  <a:pt x="109" y="393"/>
                </a:lnTo>
                <a:lnTo>
                  <a:pt x="124" y="393"/>
                </a:lnTo>
                <a:lnTo>
                  <a:pt x="261" y="22"/>
                </a:lnTo>
                <a:lnTo>
                  <a:pt x="288" y="22"/>
                </a:lnTo>
                <a:lnTo>
                  <a:pt x="288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3200400" y="4692650"/>
            <a:ext cx="1371600" cy="609600"/>
          </a:xfrm>
          <a:prstGeom prst="leftRightArrow">
            <a:avLst>
              <a:gd name="adj1" fmla="val 50000"/>
              <a:gd name="adj2" fmla="val 45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">
              <a:latin typeface="Arial" pitchFamily="-65" charset="0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219700" y="1412875"/>
            <a:ext cx="3048000" cy="1187450"/>
          </a:xfrm>
          <a:prstGeom prst="rect">
            <a:avLst/>
          </a:prstGeom>
          <a:solidFill>
            <a:srgbClr val="DDDDDD"/>
          </a:solidFill>
          <a:ln w="57150">
            <a:noFill/>
            <a:miter lim="800000"/>
            <a:headEnd/>
            <a:tailEnd/>
          </a:ln>
          <a:effectLst>
            <a:outerShdw blurRad="63500" dist="71842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s-MX" b="1">
                <a:latin typeface="Arial" pitchFamily="-65" charset="0"/>
              </a:rPr>
              <a:t>Corresponsabilidad de las familias beneficiarias</a:t>
            </a:r>
            <a:endParaRPr lang="es-ES" b="1">
              <a:latin typeface="Arial" pitchFamily="-65" charset="0"/>
            </a:endParaRPr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1116013" y="203200"/>
            <a:ext cx="728186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46662" dir="2115817" algn="ctr" rotWithShape="0">
              <a:srgbClr val="DDDDDD">
                <a:alpha val="74998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r"/>
            <a:r>
              <a:rPr lang="es-MX" sz="3200">
                <a:solidFill>
                  <a:schemeClr val="tx2"/>
                </a:solidFill>
                <a:latin typeface="Arial" pitchFamily="-65" charset="0"/>
              </a:rPr>
              <a:t>Corresponsabilidad</a:t>
            </a:r>
            <a:r>
              <a:rPr lang="es-MX" sz="3600">
                <a:solidFill>
                  <a:schemeClr val="tx2"/>
                </a:solidFill>
                <a:latin typeface="Arial" pitchFamily="-65" charset="0"/>
              </a:rPr>
              <a:t> </a:t>
            </a:r>
            <a:endParaRPr lang="es-ES" sz="3600">
              <a:solidFill>
                <a:schemeClr val="tx2"/>
              </a:solidFill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265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457200" y="3048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s-MX" sz="4400" dirty="0">
                <a:solidFill>
                  <a:srgbClr val="000000"/>
                </a:solidFill>
                <a:latin typeface="Arial Narrow" pitchFamily="-65" charset="0"/>
              </a:rPr>
              <a:t>Círculo vicioso de la </a:t>
            </a:r>
            <a:r>
              <a:rPr lang="es-MX" sz="4400" dirty="0" smtClean="0">
                <a:solidFill>
                  <a:srgbClr val="000000"/>
                </a:solidFill>
                <a:latin typeface="Arial Narrow" pitchFamily="-65" charset="0"/>
              </a:rPr>
              <a:t>pobreza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228600" y="914400"/>
            <a:ext cx="8458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s-ES" sz="2000" dirty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Las familias en condición de extrema pobreza padecen:</a:t>
            </a:r>
          </a:p>
          <a:p>
            <a:pPr>
              <a:buFontTx/>
              <a:buChar char="•"/>
            </a:pPr>
            <a:r>
              <a:rPr lang="es-ES" sz="2000" dirty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    Mayor deserción escolar</a:t>
            </a:r>
          </a:p>
          <a:p>
            <a:pPr>
              <a:buFontTx/>
              <a:buChar char="•"/>
            </a:pPr>
            <a:r>
              <a:rPr lang="es-ES" sz="2000" dirty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    Mayores enfermedades y </a:t>
            </a:r>
            <a:r>
              <a:rPr lang="es-ES" sz="2000" dirty="0" smtClean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desnutrición</a:t>
            </a:r>
          </a:p>
          <a:p>
            <a:r>
              <a:rPr lang="es-ES" sz="2000" dirty="0" smtClean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Esto contribuye a la transmisión intergeneracional de la pobreza</a:t>
            </a:r>
            <a:endParaRPr lang="es-ES" sz="2000" dirty="0">
              <a:solidFill>
                <a:srgbClr val="000000"/>
              </a:solidFill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7438" y="2254250"/>
            <a:ext cx="3894137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333375" y="2254250"/>
          <a:ext cx="4038600" cy="376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CorelDRAW" r:id="rId4" imgW="6908800" imgH="6438900" progId="">
                  <p:embed/>
                </p:oleObj>
              </mc:Choice>
              <mc:Fallback>
                <p:oleObj name="CorelDRAW" r:id="rId4" imgW="6908800" imgH="64389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2254250"/>
                        <a:ext cx="4038600" cy="376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541770" y="6010275"/>
            <a:ext cx="7965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El objetivo es cerrar brechas de acceso. Es una pol</a:t>
            </a:r>
            <a:r>
              <a:rPr lang="es-ES" sz="2400" dirty="0" smtClean="0"/>
              <a:t>ítica de </a:t>
            </a:r>
            <a:r>
              <a:rPr lang="es-ES" sz="2400" b="1" dirty="0" smtClean="0"/>
              <a:t>inclusión social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26832625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83" descr="becas v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5076825" cy="5543550"/>
          </a:xfrm>
          <a:prstGeom prst="rect">
            <a:avLst/>
          </a:prstGeom>
          <a:noFill/>
        </p:spPr>
      </p:pic>
      <p:graphicFrame>
        <p:nvGraphicFramePr>
          <p:cNvPr id="7" name="Group 219"/>
          <p:cNvGraphicFramePr>
            <a:graphicFrameLocks/>
          </p:cNvGraphicFramePr>
          <p:nvPr/>
        </p:nvGraphicFramePr>
        <p:xfrm>
          <a:off x="5638800" y="1438274"/>
          <a:ext cx="2879725" cy="5096828"/>
        </p:xfrm>
        <a:graphic>
          <a:graphicData uri="http://schemas.openxmlformats.org/drawingml/2006/table">
            <a:tbl>
              <a:tblPr/>
              <a:tblGrid>
                <a:gridCol w="496888"/>
                <a:gridCol w="1231900"/>
                <a:gridCol w="1150937"/>
              </a:tblGrid>
              <a:tr h="3905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-110" charset="0"/>
                        </a:rPr>
                        <a:t> </a:t>
                      </a:r>
                      <a:endParaRPr kumimoji="0" lang="es-E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-110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Hombres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Mujeres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  <a:tr h="3619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Primaria</a:t>
                      </a:r>
                      <a:endParaRPr kumimoji="0" lang="es-E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10" charset="0"/>
                        </a:rPr>
                        <a:t>3º</a:t>
                      </a:r>
                      <a:endParaRPr kumimoji="0" lang="es-E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9.5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10" charset="0"/>
                        </a:rPr>
                        <a:t>4º</a:t>
                      </a:r>
                      <a:endParaRPr kumimoji="0" lang="es-E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11.3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10" charset="0"/>
                        </a:rPr>
                        <a:t>5º</a:t>
                      </a:r>
                      <a:endParaRPr kumimoji="0" lang="es-E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14.3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10" charset="0"/>
                        </a:rPr>
                        <a:t>6º</a:t>
                      </a:r>
                      <a:endParaRPr kumimoji="0" lang="es-E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19.4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12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Secundaria</a:t>
                      </a:r>
                      <a:endParaRPr kumimoji="0" lang="es-E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7º</a:t>
                      </a:r>
                      <a:endParaRPr kumimoji="0" lang="es-ES" sz="14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28.3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29.7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8º</a:t>
                      </a:r>
                      <a:endParaRPr kumimoji="0" lang="es-ES" sz="14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29.7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33.0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9º</a:t>
                      </a:r>
                      <a:endParaRPr kumimoji="0" lang="es-ES" sz="14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31.6</a:t>
                      </a:r>
                      <a:endParaRPr kumimoji="0" lang="es-E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36.3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  <a:tr h="3857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10" charset="0"/>
                        </a:rPr>
                        <a:t>Educación Media Superior</a:t>
                      </a:r>
                      <a:endParaRPr kumimoji="0" lang="es-E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10º</a:t>
                      </a:r>
                      <a:endParaRPr kumimoji="0" lang="es-E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47.4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54.4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11º</a:t>
                      </a:r>
                      <a:endParaRPr kumimoji="0" lang="es-E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51.1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58.0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10" charset="0"/>
                        </a:rPr>
                        <a:t>12º</a:t>
                      </a:r>
                      <a:endParaRPr kumimoji="0" lang="es-E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54.0</a:t>
                      </a:r>
                      <a:endParaRPr kumimoji="0" lang="es-E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10" charset="0"/>
                        </a:rPr>
                        <a:t>61.7</a:t>
                      </a:r>
                      <a:endParaRPr kumimoji="0" lang="es-E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793"/>
                    </a:solidFill>
                  </a:tcPr>
                </a:tc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304800" y="228600"/>
            <a:ext cx="8610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Montos</a:t>
            </a:r>
            <a:r>
              <a:rPr lang="en-US" sz="3200" dirty="0" smtClean="0"/>
              <a:t> </a:t>
            </a:r>
            <a:r>
              <a:rPr lang="en-US" sz="3200" dirty="0" err="1" smtClean="0"/>
              <a:t>y</a:t>
            </a:r>
            <a:r>
              <a:rPr lang="en-US" sz="3200" dirty="0" smtClean="0"/>
              <a:t> </a:t>
            </a:r>
            <a:r>
              <a:rPr lang="en-US" sz="3200" dirty="0" err="1" smtClean="0"/>
              <a:t>Alineación</a:t>
            </a:r>
            <a:r>
              <a:rPr lang="en-US" sz="3200" dirty="0" smtClean="0"/>
              <a:t> de </a:t>
            </a:r>
            <a:r>
              <a:rPr lang="en-US" sz="3200" dirty="0" err="1" smtClean="0"/>
              <a:t>incentivos</a:t>
            </a:r>
            <a:endParaRPr lang="en-US" sz="3200" dirty="0"/>
          </a:p>
        </p:txBody>
      </p:sp>
      <p:graphicFrame>
        <p:nvGraphicFramePr>
          <p:cNvPr id="9" name="Tabla 8"/>
          <p:cNvGraphicFramePr>
            <a:graphicFrameLocks noGrp="1"/>
          </p:cNvGraphicFramePr>
          <p:nvPr/>
        </p:nvGraphicFramePr>
        <p:xfrm>
          <a:off x="5486400" y="838200"/>
          <a:ext cx="36576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7374"/>
                <a:gridCol w="13802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Transferencia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básica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hogar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$ 28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831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Aportes de los participantes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¿Conocen </a:t>
            </a:r>
            <a:r>
              <a:rPr lang="es-ES" dirty="0" smtClean="0"/>
              <a:t>pol</a:t>
            </a:r>
            <a:r>
              <a:rPr lang="es-ES" dirty="0" smtClean="0"/>
              <a:t>íticas o programas cuyo objetivo primordial sea de inclusión? </a:t>
            </a:r>
            <a:endParaRPr lang="es-ES" dirty="0"/>
          </a:p>
          <a:p>
            <a:r>
              <a:rPr lang="es-ES" dirty="0" smtClean="0"/>
              <a:t>¿Usan alguna herramienta de focalización?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48208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381000" y="152401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s-MX" sz="3600" dirty="0" smtClean="0">
                <a:solidFill>
                  <a:srgbClr val="000000"/>
                </a:solidFill>
                <a:latin typeface="Arial Narrow" pitchFamily="-65" charset="0"/>
              </a:rPr>
              <a:t>Coordinación Interinstitucional</a:t>
            </a:r>
            <a:endParaRPr lang="es-ES" sz="3600" dirty="0">
              <a:solidFill>
                <a:srgbClr val="000000"/>
              </a:solidFill>
              <a:latin typeface="Arial Narrow" pitchFamily="-65" charset="0"/>
            </a:endParaRPr>
          </a:p>
        </p:txBody>
      </p:sp>
      <p:grpSp>
        <p:nvGrpSpPr>
          <p:cNvPr id="119829" name="Group 21"/>
          <p:cNvGrpSpPr>
            <a:grpSpLocks/>
          </p:cNvGrpSpPr>
          <p:nvPr/>
        </p:nvGrpSpPr>
        <p:grpSpPr bwMode="auto">
          <a:xfrm>
            <a:off x="228600" y="5756275"/>
            <a:ext cx="1728788" cy="1101725"/>
            <a:chOff x="2160" y="240"/>
            <a:chExt cx="1526" cy="945"/>
          </a:xfrm>
        </p:grpSpPr>
        <p:grpSp>
          <p:nvGrpSpPr>
            <p:cNvPr id="119830" name="Group 22"/>
            <p:cNvGrpSpPr>
              <a:grpSpLocks/>
            </p:cNvGrpSpPr>
            <p:nvPr/>
          </p:nvGrpSpPr>
          <p:grpSpPr bwMode="auto">
            <a:xfrm>
              <a:off x="2160" y="432"/>
              <a:ext cx="621" cy="708"/>
              <a:chOff x="4151" y="3452"/>
              <a:chExt cx="621" cy="708"/>
            </a:xfrm>
          </p:grpSpPr>
          <p:sp>
            <p:nvSpPr>
              <p:cNvPr id="119831" name="Freeform 23"/>
              <p:cNvSpPr>
                <a:spLocks/>
              </p:cNvSpPr>
              <p:nvPr/>
            </p:nvSpPr>
            <p:spPr bwMode="auto">
              <a:xfrm>
                <a:off x="4473" y="3941"/>
                <a:ext cx="39" cy="120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5" y="110"/>
                  </a:cxn>
                  <a:cxn ang="0">
                    <a:pos x="41" y="196"/>
                  </a:cxn>
                  <a:cxn ang="0">
                    <a:pos x="77" y="305"/>
                  </a:cxn>
                  <a:cxn ang="0">
                    <a:pos x="108" y="390"/>
                  </a:cxn>
                  <a:cxn ang="0">
                    <a:pos x="112" y="419"/>
                  </a:cxn>
                  <a:cxn ang="0">
                    <a:pos x="120" y="439"/>
                  </a:cxn>
                  <a:cxn ang="0">
                    <a:pos x="100" y="488"/>
                  </a:cxn>
                  <a:cxn ang="0">
                    <a:pos x="72" y="525"/>
                  </a:cxn>
                  <a:cxn ang="0">
                    <a:pos x="51" y="556"/>
                  </a:cxn>
                  <a:cxn ang="0">
                    <a:pos x="29" y="587"/>
                  </a:cxn>
                  <a:cxn ang="0">
                    <a:pos x="20" y="718"/>
                  </a:cxn>
                  <a:cxn ang="0">
                    <a:pos x="202" y="554"/>
                  </a:cxn>
                  <a:cxn ang="0">
                    <a:pos x="234" y="522"/>
                  </a:cxn>
                  <a:cxn ang="0">
                    <a:pos x="233" y="493"/>
                  </a:cxn>
                  <a:cxn ang="0">
                    <a:pos x="222" y="464"/>
                  </a:cxn>
                  <a:cxn ang="0">
                    <a:pos x="202" y="415"/>
                  </a:cxn>
                  <a:cxn ang="0">
                    <a:pos x="204" y="384"/>
                  </a:cxn>
                  <a:cxn ang="0">
                    <a:pos x="197" y="350"/>
                  </a:cxn>
                  <a:cxn ang="0">
                    <a:pos x="197" y="277"/>
                  </a:cxn>
                  <a:cxn ang="0">
                    <a:pos x="201" y="219"/>
                  </a:cxn>
                  <a:cxn ang="0">
                    <a:pos x="209" y="145"/>
                  </a:cxn>
                  <a:cxn ang="0">
                    <a:pos x="225" y="0"/>
                  </a:cxn>
                  <a:cxn ang="0">
                    <a:pos x="0" y="25"/>
                  </a:cxn>
                </a:cxnLst>
                <a:rect l="0" t="0" r="r" b="b"/>
                <a:pathLst>
                  <a:path w="234" h="718">
                    <a:moveTo>
                      <a:pt x="0" y="25"/>
                    </a:moveTo>
                    <a:lnTo>
                      <a:pt x="15" y="110"/>
                    </a:lnTo>
                    <a:lnTo>
                      <a:pt x="41" y="196"/>
                    </a:lnTo>
                    <a:lnTo>
                      <a:pt x="77" y="305"/>
                    </a:lnTo>
                    <a:lnTo>
                      <a:pt x="108" y="390"/>
                    </a:lnTo>
                    <a:lnTo>
                      <a:pt x="112" y="419"/>
                    </a:lnTo>
                    <a:lnTo>
                      <a:pt x="120" y="439"/>
                    </a:lnTo>
                    <a:lnTo>
                      <a:pt x="100" y="488"/>
                    </a:lnTo>
                    <a:lnTo>
                      <a:pt x="72" y="525"/>
                    </a:lnTo>
                    <a:lnTo>
                      <a:pt x="51" y="556"/>
                    </a:lnTo>
                    <a:lnTo>
                      <a:pt x="29" y="587"/>
                    </a:lnTo>
                    <a:lnTo>
                      <a:pt x="20" y="718"/>
                    </a:lnTo>
                    <a:lnTo>
                      <a:pt x="202" y="554"/>
                    </a:lnTo>
                    <a:lnTo>
                      <a:pt x="234" y="522"/>
                    </a:lnTo>
                    <a:lnTo>
                      <a:pt x="233" y="493"/>
                    </a:lnTo>
                    <a:lnTo>
                      <a:pt x="222" y="464"/>
                    </a:lnTo>
                    <a:lnTo>
                      <a:pt x="202" y="415"/>
                    </a:lnTo>
                    <a:lnTo>
                      <a:pt x="204" y="384"/>
                    </a:lnTo>
                    <a:lnTo>
                      <a:pt x="197" y="350"/>
                    </a:lnTo>
                    <a:lnTo>
                      <a:pt x="197" y="277"/>
                    </a:lnTo>
                    <a:lnTo>
                      <a:pt x="201" y="219"/>
                    </a:lnTo>
                    <a:lnTo>
                      <a:pt x="209" y="145"/>
                    </a:lnTo>
                    <a:lnTo>
                      <a:pt x="2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2" name="Freeform 24"/>
              <p:cNvSpPr>
                <a:spLocks/>
              </p:cNvSpPr>
              <p:nvPr/>
            </p:nvSpPr>
            <p:spPr bwMode="auto">
              <a:xfrm>
                <a:off x="4500" y="4027"/>
                <a:ext cx="15" cy="15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61" y="71"/>
                  </a:cxn>
                  <a:cxn ang="0">
                    <a:pos x="33" y="90"/>
                  </a:cxn>
                  <a:cxn ang="0">
                    <a:pos x="0" y="86"/>
                  </a:cxn>
                  <a:cxn ang="0">
                    <a:pos x="38" y="55"/>
                  </a:cxn>
                  <a:cxn ang="0">
                    <a:pos x="86" y="0"/>
                  </a:cxn>
                </a:cxnLst>
                <a:rect l="0" t="0" r="r" b="b"/>
                <a:pathLst>
                  <a:path w="86" h="90">
                    <a:moveTo>
                      <a:pt x="86" y="0"/>
                    </a:moveTo>
                    <a:lnTo>
                      <a:pt x="61" y="71"/>
                    </a:lnTo>
                    <a:lnTo>
                      <a:pt x="33" y="90"/>
                    </a:lnTo>
                    <a:lnTo>
                      <a:pt x="0" y="86"/>
                    </a:lnTo>
                    <a:lnTo>
                      <a:pt x="38" y="5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3" name="Freeform 25"/>
              <p:cNvSpPr>
                <a:spLocks/>
              </p:cNvSpPr>
              <p:nvPr/>
            </p:nvSpPr>
            <p:spPr bwMode="auto">
              <a:xfrm>
                <a:off x="4466" y="4014"/>
                <a:ext cx="48" cy="47"/>
              </a:xfrm>
              <a:custGeom>
                <a:avLst/>
                <a:gdLst/>
                <a:ahLst/>
                <a:cxnLst>
                  <a:cxn ang="0">
                    <a:pos x="68" y="150"/>
                  </a:cxn>
                  <a:cxn ang="0">
                    <a:pos x="84" y="164"/>
                  </a:cxn>
                  <a:cxn ang="0">
                    <a:pos x="118" y="167"/>
                  </a:cxn>
                  <a:cxn ang="0">
                    <a:pos x="170" y="154"/>
                  </a:cxn>
                  <a:cxn ang="0">
                    <a:pos x="214" y="125"/>
                  </a:cxn>
                  <a:cxn ang="0">
                    <a:pos x="237" y="88"/>
                  </a:cxn>
                  <a:cxn ang="0">
                    <a:pos x="250" y="41"/>
                  </a:cxn>
                  <a:cxn ang="0">
                    <a:pos x="258" y="0"/>
                  </a:cxn>
                  <a:cxn ang="0">
                    <a:pos x="286" y="44"/>
                  </a:cxn>
                  <a:cxn ang="0">
                    <a:pos x="290" y="73"/>
                  </a:cxn>
                  <a:cxn ang="0">
                    <a:pos x="238" y="133"/>
                  </a:cxn>
                  <a:cxn ang="0">
                    <a:pos x="209" y="174"/>
                  </a:cxn>
                  <a:cxn ang="0">
                    <a:pos x="188" y="233"/>
                  </a:cxn>
                  <a:cxn ang="0">
                    <a:pos x="113" y="269"/>
                  </a:cxn>
                  <a:cxn ang="0">
                    <a:pos x="57" y="278"/>
                  </a:cxn>
                  <a:cxn ang="0">
                    <a:pos x="1" y="273"/>
                  </a:cxn>
                  <a:cxn ang="0">
                    <a:pos x="0" y="233"/>
                  </a:cxn>
                  <a:cxn ang="0">
                    <a:pos x="5" y="203"/>
                  </a:cxn>
                  <a:cxn ang="0">
                    <a:pos x="36" y="174"/>
                  </a:cxn>
                  <a:cxn ang="0">
                    <a:pos x="68" y="150"/>
                  </a:cxn>
                </a:cxnLst>
                <a:rect l="0" t="0" r="r" b="b"/>
                <a:pathLst>
                  <a:path w="290" h="278">
                    <a:moveTo>
                      <a:pt x="68" y="150"/>
                    </a:moveTo>
                    <a:lnTo>
                      <a:pt x="84" y="164"/>
                    </a:lnTo>
                    <a:lnTo>
                      <a:pt x="118" y="167"/>
                    </a:lnTo>
                    <a:lnTo>
                      <a:pt x="170" y="154"/>
                    </a:lnTo>
                    <a:lnTo>
                      <a:pt x="214" y="125"/>
                    </a:lnTo>
                    <a:lnTo>
                      <a:pt x="237" y="88"/>
                    </a:lnTo>
                    <a:lnTo>
                      <a:pt x="250" y="41"/>
                    </a:lnTo>
                    <a:lnTo>
                      <a:pt x="258" y="0"/>
                    </a:lnTo>
                    <a:lnTo>
                      <a:pt x="286" y="44"/>
                    </a:lnTo>
                    <a:lnTo>
                      <a:pt x="290" y="73"/>
                    </a:lnTo>
                    <a:lnTo>
                      <a:pt x="238" y="133"/>
                    </a:lnTo>
                    <a:lnTo>
                      <a:pt x="209" y="174"/>
                    </a:lnTo>
                    <a:lnTo>
                      <a:pt x="188" y="233"/>
                    </a:lnTo>
                    <a:lnTo>
                      <a:pt x="113" y="269"/>
                    </a:lnTo>
                    <a:lnTo>
                      <a:pt x="57" y="278"/>
                    </a:lnTo>
                    <a:lnTo>
                      <a:pt x="1" y="273"/>
                    </a:lnTo>
                    <a:lnTo>
                      <a:pt x="0" y="233"/>
                    </a:lnTo>
                    <a:lnTo>
                      <a:pt x="5" y="203"/>
                    </a:lnTo>
                    <a:lnTo>
                      <a:pt x="36" y="174"/>
                    </a:lnTo>
                    <a:lnTo>
                      <a:pt x="68" y="15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4" name="Freeform 26"/>
              <p:cNvSpPr>
                <a:spLocks/>
              </p:cNvSpPr>
              <p:nvPr/>
            </p:nvSpPr>
            <p:spPr bwMode="auto">
              <a:xfrm>
                <a:off x="4529" y="4035"/>
                <a:ext cx="13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61"/>
                  </a:cxn>
                  <a:cxn ang="0">
                    <a:pos x="43" y="70"/>
                  </a:cxn>
                  <a:cxn ang="0">
                    <a:pos x="75" y="65"/>
                  </a:cxn>
                  <a:cxn ang="0">
                    <a:pos x="28" y="6"/>
                  </a:cxn>
                  <a:cxn ang="0">
                    <a:pos x="0" y="0"/>
                  </a:cxn>
                </a:cxnLst>
                <a:rect l="0" t="0" r="r" b="b"/>
                <a:pathLst>
                  <a:path w="75" h="70">
                    <a:moveTo>
                      <a:pt x="0" y="0"/>
                    </a:moveTo>
                    <a:lnTo>
                      <a:pt x="20" y="61"/>
                    </a:lnTo>
                    <a:lnTo>
                      <a:pt x="43" y="70"/>
                    </a:lnTo>
                    <a:lnTo>
                      <a:pt x="75" y="65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5" name="Freeform 27"/>
              <p:cNvSpPr>
                <a:spLocks/>
              </p:cNvSpPr>
              <p:nvPr/>
            </p:nvSpPr>
            <p:spPr bwMode="auto">
              <a:xfrm>
                <a:off x="4520" y="3931"/>
                <a:ext cx="47" cy="133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3" y="176"/>
                  </a:cxn>
                  <a:cxn ang="0">
                    <a:pos x="32" y="237"/>
                  </a:cxn>
                  <a:cxn ang="0">
                    <a:pos x="44" y="286"/>
                  </a:cxn>
                  <a:cxn ang="0">
                    <a:pos x="60" y="339"/>
                  </a:cxn>
                  <a:cxn ang="0">
                    <a:pos x="72" y="409"/>
                  </a:cxn>
                  <a:cxn ang="0">
                    <a:pos x="81" y="458"/>
                  </a:cxn>
                  <a:cxn ang="0">
                    <a:pos x="76" y="494"/>
                  </a:cxn>
                  <a:cxn ang="0">
                    <a:pos x="75" y="531"/>
                  </a:cxn>
                  <a:cxn ang="0">
                    <a:pos x="67" y="585"/>
                  </a:cxn>
                  <a:cxn ang="0">
                    <a:pos x="135" y="692"/>
                  </a:cxn>
                  <a:cxn ang="0">
                    <a:pos x="280" y="801"/>
                  </a:cxn>
                  <a:cxn ang="0">
                    <a:pos x="272" y="719"/>
                  </a:cxn>
                  <a:cxn ang="0">
                    <a:pos x="253" y="686"/>
                  </a:cxn>
                  <a:cxn ang="0">
                    <a:pos x="232" y="650"/>
                  </a:cxn>
                  <a:cxn ang="0">
                    <a:pos x="200" y="602"/>
                  </a:cxn>
                  <a:cxn ang="0">
                    <a:pos x="180" y="570"/>
                  </a:cxn>
                  <a:cxn ang="0">
                    <a:pos x="165" y="543"/>
                  </a:cxn>
                  <a:cxn ang="0">
                    <a:pos x="167" y="507"/>
                  </a:cxn>
                  <a:cxn ang="0">
                    <a:pos x="167" y="482"/>
                  </a:cxn>
                  <a:cxn ang="0">
                    <a:pos x="175" y="442"/>
                  </a:cxn>
                  <a:cxn ang="0">
                    <a:pos x="189" y="385"/>
                  </a:cxn>
                  <a:cxn ang="0">
                    <a:pos x="201" y="327"/>
                  </a:cxn>
                  <a:cxn ang="0">
                    <a:pos x="223" y="235"/>
                  </a:cxn>
                  <a:cxn ang="0">
                    <a:pos x="233" y="163"/>
                  </a:cxn>
                  <a:cxn ang="0">
                    <a:pos x="233" y="0"/>
                  </a:cxn>
                  <a:cxn ang="0">
                    <a:pos x="0" y="41"/>
                  </a:cxn>
                </a:cxnLst>
                <a:rect l="0" t="0" r="r" b="b"/>
                <a:pathLst>
                  <a:path w="280" h="801">
                    <a:moveTo>
                      <a:pt x="0" y="41"/>
                    </a:moveTo>
                    <a:lnTo>
                      <a:pt x="23" y="176"/>
                    </a:lnTo>
                    <a:lnTo>
                      <a:pt x="32" y="237"/>
                    </a:lnTo>
                    <a:lnTo>
                      <a:pt x="44" y="286"/>
                    </a:lnTo>
                    <a:lnTo>
                      <a:pt x="60" y="339"/>
                    </a:lnTo>
                    <a:lnTo>
                      <a:pt x="72" y="409"/>
                    </a:lnTo>
                    <a:lnTo>
                      <a:pt x="81" y="458"/>
                    </a:lnTo>
                    <a:lnTo>
                      <a:pt x="76" y="494"/>
                    </a:lnTo>
                    <a:lnTo>
                      <a:pt x="75" y="531"/>
                    </a:lnTo>
                    <a:lnTo>
                      <a:pt x="67" y="585"/>
                    </a:lnTo>
                    <a:lnTo>
                      <a:pt x="135" y="692"/>
                    </a:lnTo>
                    <a:lnTo>
                      <a:pt x="280" y="801"/>
                    </a:lnTo>
                    <a:lnTo>
                      <a:pt x="272" y="719"/>
                    </a:lnTo>
                    <a:lnTo>
                      <a:pt x="253" y="686"/>
                    </a:lnTo>
                    <a:lnTo>
                      <a:pt x="232" y="650"/>
                    </a:lnTo>
                    <a:lnTo>
                      <a:pt x="200" y="602"/>
                    </a:lnTo>
                    <a:lnTo>
                      <a:pt x="180" y="570"/>
                    </a:lnTo>
                    <a:lnTo>
                      <a:pt x="165" y="543"/>
                    </a:lnTo>
                    <a:lnTo>
                      <a:pt x="167" y="507"/>
                    </a:lnTo>
                    <a:lnTo>
                      <a:pt x="167" y="482"/>
                    </a:lnTo>
                    <a:lnTo>
                      <a:pt x="175" y="442"/>
                    </a:lnTo>
                    <a:lnTo>
                      <a:pt x="189" y="385"/>
                    </a:lnTo>
                    <a:lnTo>
                      <a:pt x="201" y="327"/>
                    </a:lnTo>
                    <a:lnTo>
                      <a:pt x="223" y="235"/>
                    </a:lnTo>
                    <a:lnTo>
                      <a:pt x="233" y="163"/>
                    </a:lnTo>
                    <a:lnTo>
                      <a:pt x="233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6" name="Freeform 28"/>
              <p:cNvSpPr>
                <a:spLocks/>
              </p:cNvSpPr>
              <p:nvPr/>
            </p:nvSpPr>
            <p:spPr bwMode="auto">
              <a:xfrm>
                <a:off x="4529" y="4023"/>
                <a:ext cx="44" cy="4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48"/>
                  </a:cxn>
                  <a:cxn ang="0">
                    <a:pos x="3" y="82"/>
                  </a:cxn>
                  <a:cxn ang="0">
                    <a:pos x="49" y="115"/>
                  </a:cxn>
                  <a:cxn ang="0">
                    <a:pos x="71" y="135"/>
                  </a:cxn>
                  <a:cxn ang="0">
                    <a:pos x="76" y="179"/>
                  </a:cxn>
                  <a:cxn ang="0">
                    <a:pos x="88" y="212"/>
                  </a:cxn>
                  <a:cxn ang="0">
                    <a:pos x="123" y="233"/>
                  </a:cxn>
                  <a:cxn ang="0">
                    <a:pos x="167" y="253"/>
                  </a:cxn>
                  <a:cxn ang="0">
                    <a:pos x="217" y="258"/>
                  </a:cxn>
                  <a:cxn ang="0">
                    <a:pos x="249" y="253"/>
                  </a:cxn>
                  <a:cxn ang="0">
                    <a:pos x="264" y="244"/>
                  </a:cxn>
                  <a:cxn ang="0">
                    <a:pos x="262" y="224"/>
                  </a:cxn>
                  <a:cxn ang="0">
                    <a:pos x="252" y="191"/>
                  </a:cxn>
                  <a:cxn ang="0">
                    <a:pos x="229" y="166"/>
                  </a:cxn>
                  <a:cxn ang="0">
                    <a:pos x="209" y="142"/>
                  </a:cxn>
                  <a:cxn ang="0">
                    <a:pos x="201" y="157"/>
                  </a:cxn>
                  <a:cxn ang="0">
                    <a:pos x="180" y="162"/>
                  </a:cxn>
                  <a:cxn ang="0">
                    <a:pos x="145" y="157"/>
                  </a:cxn>
                  <a:cxn ang="0">
                    <a:pos x="117" y="147"/>
                  </a:cxn>
                  <a:cxn ang="0">
                    <a:pos x="85" y="117"/>
                  </a:cxn>
                  <a:cxn ang="0">
                    <a:pos x="61" y="86"/>
                  </a:cxn>
                  <a:cxn ang="0">
                    <a:pos x="39" y="48"/>
                  </a:cxn>
                  <a:cxn ang="0">
                    <a:pos x="16" y="0"/>
                  </a:cxn>
                </a:cxnLst>
                <a:rect l="0" t="0" r="r" b="b"/>
                <a:pathLst>
                  <a:path w="264" h="258">
                    <a:moveTo>
                      <a:pt x="16" y="0"/>
                    </a:moveTo>
                    <a:lnTo>
                      <a:pt x="0" y="48"/>
                    </a:lnTo>
                    <a:lnTo>
                      <a:pt x="3" y="82"/>
                    </a:lnTo>
                    <a:lnTo>
                      <a:pt x="49" y="115"/>
                    </a:lnTo>
                    <a:lnTo>
                      <a:pt x="71" y="135"/>
                    </a:lnTo>
                    <a:lnTo>
                      <a:pt x="76" y="179"/>
                    </a:lnTo>
                    <a:lnTo>
                      <a:pt x="88" y="212"/>
                    </a:lnTo>
                    <a:lnTo>
                      <a:pt x="123" y="233"/>
                    </a:lnTo>
                    <a:lnTo>
                      <a:pt x="167" y="253"/>
                    </a:lnTo>
                    <a:lnTo>
                      <a:pt x="217" y="258"/>
                    </a:lnTo>
                    <a:lnTo>
                      <a:pt x="249" y="253"/>
                    </a:lnTo>
                    <a:lnTo>
                      <a:pt x="264" y="244"/>
                    </a:lnTo>
                    <a:lnTo>
                      <a:pt x="262" y="224"/>
                    </a:lnTo>
                    <a:lnTo>
                      <a:pt x="252" y="191"/>
                    </a:lnTo>
                    <a:lnTo>
                      <a:pt x="229" y="166"/>
                    </a:lnTo>
                    <a:lnTo>
                      <a:pt x="209" y="142"/>
                    </a:lnTo>
                    <a:lnTo>
                      <a:pt x="201" y="157"/>
                    </a:lnTo>
                    <a:lnTo>
                      <a:pt x="180" y="162"/>
                    </a:lnTo>
                    <a:lnTo>
                      <a:pt x="145" y="157"/>
                    </a:lnTo>
                    <a:lnTo>
                      <a:pt x="117" y="147"/>
                    </a:lnTo>
                    <a:lnTo>
                      <a:pt x="85" y="117"/>
                    </a:lnTo>
                    <a:lnTo>
                      <a:pt x="61" y="86"/>
                    </a:lnTo>
                    <a:lnTo>
                      <a:pt x="39" y="4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7" name="Freeform 29"/>
              <p:cNvSpPr>
                <a:spLocks/>
              </p:cNvSpPr>
              <p:nvPr/>
            </p:nvSpPr>
            <p:spPr bwMode="auto">
              <a:xfrm>
                <a:off x="4445" y="3687"/>
                <a:ext cx="63" cy="264"/>
              </a:xfrm>
              <a:custGeom>
                <a:avLst/>
                <a:gdLst/>
                <a:ahLst/>
                <a:cxnLst>
                  <a:cxn ang="0">
                    <a:pos x="45" y="185"/>
                  </a:cxn>
                  <a:cxn ang="0">
                    <a:pos x="45" y="206"/>
                  </a:cxn>
                  <a:cxn ang="0">
                    <a:pos x="45" y="304"/>
                  </a:cxn>
                  <a:cxn ang="0">
                    <a:pos x="19" y="427"/>
                  </a:cxn>
                  <a:cxn ang="0">
                    <a:pos x="0" y="771"/>
                  </a:cxn>
                  <a:cxn ang="0">
                    <a:pos x="16" y="991"/>
                  </a:cxn>
                  <a:cxn ang="0">
                    <a:pos x="32" y="1228"/>
                  </a:cxn>
                  <a:cxn ang="0">
                    <a:pos x="79" y="1556"/>
                  </a:cxn>
                  <a:cxn ang="0">
                    <a:pos x="216" y="1581"/>
                  </a:cxn>
                  <a:cxn ang="0">
                    <a:pos x="377" y="1560"/>
                  </a:cxn>
                  <a:cxn ang="0">
                    <a:pos x="346" y="0"/>
                  </a:cxn>
                  <a:cxn ang="0">
                    <a:pos x="99" y="22"/>
                  </a:cxn>
                  <a:cxn ang="0">
                    <a:pos x="79" y="79"/>
                  </a:cxn>
                  <a:cxn ang="0">
                    <a:pos x="45" y="185"/>
                  </a:cxn>
                </a:cxnLst>
                <a:rect l="0" t="0" r="r" b="b"/>
                <a:pathLst>
                  <a:path w="377" h="1581">
                    <a:moveTo>
                      <a:pt x="45" y="185"/>
                    </a:moveTo>
                    <a:lnTo>
                      <a:pt x="45" y="206"/>
                    </a:lnTo>
                    <a:lnTo>
                      <a:pt x="45" y="304"/>
                    </a:lnTo>
                    <a:lnTo>
                      <a:pt x="19" y="427"/>
                    </a:lnTo>
                    <a:lnTo>
                      <a:pt x="0" y="771"/>
                    </a:lnTo>
                    <a:lnTo>
                      <a:pt x="16" y="991"/>
                    </a:lnTo>
                    <a:lnTo>
                      <a:pt x="32" y="1228"/>
                    </a:lnTo>
                    <a:lnTo>
                      <a:pt x="79" y="1556"/>
                    </a:lnTo>
                    <a:lnTo>
                      <a:pt x="216" y="1581"/>
                    </a:lnTo>
                    <a:lnTo>
                      <a:pt x="377" y="1560"/>
                    </a:lnTo>
                    <a:lnTo>
                      <a:pt x="346" y="0"/>
                    </a:lnTo>
                    <a:lnTo>
                      <a:pt x="99" y="22"/>
                    </a:lnTo>
                    <a:lnTo>
                      <a:pt x="79" y="79"/>
                    </a:lnTo>
                    <a:lnTo>
                      <a:pt x="45" y="185"/>
                    </a:lnTo>
                    <a:close/>
                  </a:path>
                </a:pathLst>
              </a:custGeom>
              <a:solidFill>
                <a:srgbClr val="400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8" name="Freeform 30"/>
              <p:cNvSpPr>
                <a:spLocks/>
              </p:cNvSpPr>
              <p:nvPr/>
            </p:nvSpPr>
            <p:spPr bwMode="auto">
              <a:xfrm>
                <a:off x="4449" y="3693"/>
                <a:ext cx="58" cy="25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177" y="16"/>
                  </a:cxn>
                  <a:cxn ang="0">
                    <a:pos x="302" y="25"/>
                  </a:cxn>
                  <a:cxn ang="0">
                    <a:pos x="309" y="111"/>
                  </a:cxn>
                  <a:cxn ang="0">
                    <a:pos x="309" y="462"/>
                  </a:cxn>
                  <a:cxn ang="0">
                    <a:pos x="321" y="903"/>
                  </a:cxn>
                  <a:cxn ang="0">
                    <a:pos x="325" y="1245"/>
                  </a:cxn>
                  <a:cxn ang="0">
                    <a:pos x="346" y="1511"/>
                  </a:cxn>
                  <a:cxn ang="0">
                    <a:pos x="193" y="1528"/>
                  </a:cxn>
                  <a:cxn ang="0">
                    <a:pos x="73" y="1507"/>
                  </a:cxn>
                  <a:cxn ang="0">
                    <a:pos x="28" y="1180"/>
                  </a:cxn>
                  <a:cxn ang="0">
                    <a:pos x="0" y="861"/>
                  </a:cxn>
                  <a:cxn ang="0">
                    <a:pos x="24" y="935"/>
                  </a:cxn>
                  <a:cxn ang="0">
                    <a:pos x="73" y="1200"/>
                  </a:cxn>
                  <a:cxn ang="0">
                    <a:pos x="56" y="1013"/>
                  </a:cxn>
                  <a:cxn ang="0">
                    <a:pos x="16" y="768"/>
                  </a:cxn>
                  <a:cxn ang="0">
                    <a:pos x="4" y="486"/>
                  </a:cxn>
                  <a:cxn ang="0">
                    <a:pos x="12" y="388"/>
                  </a:cxn>
                  <a:cxn ang="0">
                    <a:pos x="28" y="298"/>
                  </a:cxn>
                  <a:cxn ang="0">
                    <a:pos x="64" y="330"/>
                  </a:cxn>
                  <a:cxn ang="0">
                    <a:pos x="149" y="49"/>
                  </a:cxn>
                  <a:cxn ang="0">
                    <a:pos x="60" y="306"/>
                  </a:cxn>
                  <a:cxn ang="0">
                    <a:pos x="40" y="274"/>
                  </a:cxn>
                  <a:cxn ang="0">
                    <a:pos x="37" y="143"/>
                  </a:cxn>
                  <a:cxn ang="0">
                    <a:pos x="80" y="0"/>
                  </a:cxn>
                </a:cxnLst>
                <a:rect l="0" t="0" r="r" b="b"/>
                <a:pathLst>
                  <a:path w="346" h="1528">
                    <a:moveTo>
                      <a:pt x="80" y="0"/>
                    </a:moveTo>
                    <a:lnTo>
                      <a:pt x="177" y="16"/>
                    </a:lnTo>
                    <a:lnTo>
                      <a:pt x="302" y="25"/>
                    </a:lnTo>
                    <a:lnTo>
                      <a:pt x="309" y="111"/>
                    </a:lnTo>
                    <a:lnTo>
                      <a:pt x="309" y="462"/>
                    </a:lnTo>
                    <a:lnTo>
                      <a:pt x="321" y="903"/>
                    </a:lnTo>
                    <a:lnTo>
                      <a:pt x="325" y="1245"/>
                    </a:lnTo>
                    <a:lnTo>
                      <a:pt x="346" y="1511"/>
                    </a:lnTo>
                    <a:lnTo>
                      <a:pt x="193" y="1528"/>
                    </a:lnTo>
                    <a:lnTo>
                      <a:pt x="73" y="1507"/>
                    </a:lnTo>
                    <a:lnTo>
                      <a:pt x="28" y="1180"/>
                    </a:lnTo>
                    <a:lnTo>
                      <a:pt x="0" y="861"/>
                    </a:lnTo>
                    <a:lnTo>
                      <a:pt x="24" y="935"/>
                    </a:lnTo>
                    <a:lnTo>
                      <a:pt x="73" y="1200"/>
                    </a:lnTo>
                    <a:lnTo>
                      <a:pt x="56" y="1013"/>
                    </a:lnTo>
                    <a:lnTo>
                      <a:pt x="16" y="768"/>
                    </a:lnTo>
                    <a:lnTo>
                      <a:pt x="4" y="486"/>
                    </a:lnTo>
                    <a:lnTo>
                      <a:pt x="12" y="388"/>
                    </a:lnTo>
                    <a:lnTo>
                      <a:pt x="28" y="298"/>
                    </a:lnTo>
                    <a:lnTo>
                      <a:pt x="64" y="330"/>
                    </a:lnTo>
                    <a:lnTo>
                      <a:pt x="149" y="49"/>
                    </a:lnTo>
                    <a:lnTo>
                      <a:pt x="60" y="306"/>
                    </a:lnTo>
                    <a:lnTo>
                      <a:pt x="40" y="274"/>
                    </a:lnTo>
                    <a:lnTo>
                      <a:pt x="37" y="14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600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39" name="Freeform 31"/>
              <p:cNvSpPr>
                <a:spLocks/>
              </p:cNvSpPr>
              <p:nvPr/>
            </p:nvSpPr>
            <p:spPr bwMode="auto">
              <a:xfrm>
                <a:off x="4469" y="3694"/>
                <a:ext cx="9" cy="109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44" y="89"/>
                  </a:cxn>
                  <a:cxn ang="0">
                    <a:pos x="23" y="285"/>
                  </a:cxn>
                  <a:cxn ang="0">
                    <a:pos x="4" y="477"/>
                  </a:cxn>
                  <a:cxn ang="0">
                    <a:pos x="0" y="653"/>
                  </a:cxn>
                  <a:cxn ang="0">
                    <a:pos x="28" y="428"/>
                  </a:cxn>
                  <a:cxn ang="0">
                    <a:pos x="52" y="256"/>
                  </a:cxn>
                  <a:cxn ang="0">
                    <a:pos x="52" y="0"/>
                  </a:cxn>
                </a:cxnLst>
                <a:rect l="0" t="0" r="r" b="b"/>
                <a:pathLst>
                  <a:path w="52" h="653">
                    <a:moveTo>
                      <a:pt x="52" y="0"/>
                    </a:moveTo>
                    <a:lnTo>
                      <a:pt x="44" y="89"/>
                    </a:lnTo>
                    <a:lnTo>
                      <a:pt x="23" y="285"/>
                    </a:lnTo>
                    <a:lnTo>
                      <a:pt x="4" y="477"/>
                    </a:lnTo>
                    <a:lnTo>
                      <a:pt x="0" y="653"/>
                    </a:lnTo>
                    <a:lnTo>
                      <a:pt x="28" y="428"/>
                    </a:lnTo>
                    <a:lnTo>
                      <a:pt x="52" y="256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0004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0" name="Freeform 32"/>
              <p:cNvSpPr>
                <a:spLocks/>
              </p:cNvSpPr>
              <p:nvPr/>
            </p:nvSpPr>
            <p:spPr bwMode="auto">
              <a:xfrm>
                <a:off x="4483" y="3737"/>
                <a:ext cx="9" cy="181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0" y="319"/>
                  </a:cxn>
                  <a:cxn ang="0">
                    <a:pos x="0" y="564"/>
                  </a:cxn>
                  <a:cxn ang="0">
                    <a:pos x="20" y="797"/>
                  </a:cxn>
                  <a:cxn ang="0">
                    <a:pos x="45" y="928"/>
                  </a:cxn>
                  <a:cxn ang="0">
                    <a:pos x="52" y="1091"/>
                  </a:cxn>
                  <a:cxn ang="0">
                    <a:pos x="56" y="915"/>
                  </a:cxn>
                  <a:cxn ang="0">
                    <a:pos x="24" y="678"/>
                  </a:cxn>
                  <a:cxn ang="0">
                    <a:pos x="16" y="413"/>
                  </a:cxn>
                  <a:cxn ang="0">
                    <a:pos x="24" y="229"/>
                  </a:cxn>
                  <a:cxn ang="0">
                    <a:pos x="32" y="0"/>
                  </a:cxn>
                </a:cxnLst>
                <a:rect l="0" t="0" r="r" b="b"/>
                <a:pathLst>
                  <a:path w="56" h="1091">
                    <a:moveTo>
                      <a:pt x="32" y="0"/>
                    </a:moveTo>
                    <a:lnTo>
                      <a:pt x="0" y="319"/>
                    </a:lnTo>
                    <a:lnTo>
                      <a:pt x="0" y="564"/>
                    </a:lnTo>
                    <a:lnTo>
                      <a:pt x="20" y="797"/>
                    </a:lnTo>
                    <a:lnTo>
                      <a:pt x="45" y="928"/>
                    </a:lnTo>
                    <a:lnTo>
                      <a:pt x="52" y="1091"/>
                    </a:lnTo>
                    <a:lnTo>
                      <a:pt x="56" y="915"/>
                    </a:lnTo>
                    <a:lnTo>
                      <a:pt x="24" y="678"/>
                    </a:lnTo>
                    <a:lnTo>
                      <a:pt x="16" y="413"/>
                    </a:lnTo>
                    <a:lnTo>
                      <a:pt x="24" y="229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40004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1" name="Freeform 33"/>
              <p:cNvSpPr>
                <a:spLocks/>
              </p:cNvSpPr>
              <p:nvPr/>
            </p:nvSpPr>
            <p:spPr bwMode="auto">
              <a:xfrm>
                <a:off x="4503" y="3686"/>
                <a:ext cx="70" cy="274"/>
              </a:xfrm>
              <a:custGeom>
                <a:avLst/>
                <a:gdLst/>
                <a:ahLst/>
                <a:cxnLst>
                  <a:cxn ang="0">
                    <a:pos x="31" y="1571"/>
                  </a:cxn>
                  <a:cxn ang="0">
                    <a:pos x="179" y="1641"/>
                  </a:cxn>
                  <a:cxn ang="0">
                    <a:pos x="349" y="1648"/>
                  </a:cxn>
                  <a:cxn ang="0">
                    <a:pos x="388" y="1546"/>
                  </a:cxn>
                  <a:cxn ang="0">
                    <a:pos x="404" y="1326"/>
                  </a:cxn>
                  <a:cxn ang="0">
                    <a:pos x="418" y="1018"/>
                  </a:cxn>
                  <a:cxn ang="0">
                    <a:pos x="418" y="778"/>
                  </a:cxn>
                  <a:cxn ang="0">
                    <a:pos x="397" y="517"/>
                  </a:cxn>
                  <a:cxn ang="0">
                    <a:pos x="365" y="320"/>
                  </a:cxn>
                  <a:cxn ang="0">
                    <a:pos x="392" y="262"/>
                  </a:cxn>
                  <a:cxn ang="0">
                    <a:pos x="272" y="67"/>
                  </a:cxn>
                  <a:cxn ang="0">
                    <a:pos x="260" y="0"/>
                  </a:cxn>
                  <a:cxn ang="0">
                    <a:pos x="0" y="59"/>
                  </a:cxn>
                  <a:cxn ang="0">
                    <a:pos x="31" y="1571"/>
                  </a:cxn>
                </a:cxnLst>
                <a:rect l="0" t="0" r="r" b="b"/>
                <a:pathLst>
                  <a:path w="418" h="1648">
                    <a:moveTo>
                      <a:pt x="31" y="1571"/>
                    </a:moveTo>
                    <a:lnTo>
                      <a:pt x="179" y="1641"/>
                    </a:lnTo>
                    <a:lnTo>
                      <a:pt x="349" y="1648"/>
                    </a:lnTo>
                    <a:lnTo>
                      <a:pt x="388" y="1546"/>
                    </a:lnTo>
                    <a:lnTo>
                      <a:pt x="404" y="1326"/>
                    </a:lnTo>
                    <a:lnTo>
                      <a:pt x="418" y="1018"/>
                    </a:lnTo>
                    <a:lnTo>
                      <a:pt x="418" y="778"/>
                    </a:lnTo>
                    <a:lnTo>
                      <a:pt x="397" y="517"/>
                    </a:lnTo>
                    <a:lnTo>
                      <a:pt x="365" y="320"/>
                    </a:lnTo>
                    <a:lnTo>
                      <a:pt x="392" y="262"/>
                    </a:lnTo>
                    <a:lnTo>
                      <a:pt x="272" y="67"/>
                    </a:lnTo>
                    <a:lnTo>
                      <a:pt x="260" y="0"/>
                    </a:lnTo>
                    <a:lnTo>
                      <a:pt x="0" y="59"/>
                    </a:lnTo>
                    <a:lnTo>
                      <a:pt x="31" y="1571"/>
                    </a:lnTo>
                    <a:close/>
                  </a:path>
                </a:pathLst>
              </a:custGeom>
              <a:solidFill>
                <a:srgbClr val="0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2" name="Freeform 34"/>
              <p:cNvSpPr>
                <a:spLocks/>
              </p:cNvSpPr>
              <p:nvPr/>
            </p:nvSpPr>
            <p:spPr bwMode="auto">
              <a:xfrm>
                <a:off x="4506" y="3688"/>
                <a:ext cx="63" cy="270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16" y="652"/>
                  </a:cxn>
                  <a:cxn ang="0">
                    <a:pos x="29" y="1542"/>
                  </a:cxn>
                  <a:cxn ang="0">
                    <a:pos x="174" y="1615"/>
                  </a:cxn>
                  <a:cxn ang="0">
                    <a:pos x="102" y="1257"/>
                  </a:cxn>
                  <a:cxn ang="0">
                    <a:pos x="73" y="1058"/>
                  </a:cxn>
                  <a:cxn ang="0">
                    <a:pos x="69" y="898"/>
                  </a:cxn>
                  <a:cxn ang="0">
                    <a:pos x="97" y="1102"/>
                  </a:cxn>
                  <a:cxn ang="0">
                    <a:pos x="138" y="1339"/>
                  </a:cxn>
                  <a:cxn ang="0">
                    <a:pos x="202" y="1619"/>
                  </a:cxn>
                  <a:cxn ang="0">
                    <a:pos x="302" y="1624"/>
                  </a:cxn>
                  <a:cxn ang="0">
                    <a:pos x="318" y="1249"/>
                  </a:cxn>
                  <a:cxn ang="0">
                    <a:pos x="331" y="1020"/>
                  </a:cxn>
                  <a:cxn ang="0">
                    <a:pos x="334" y="866"/>
                  </a:cxn>
                  <a:cxn ang="0">
                    <a:pos x="342" y="1040"/>
                  </a:cxn>
                  <a:cxn ang="0">
                    <a:pos x="318" y="1611"/>
                  </a:cxn>
                  <a:cxn ang="0">
                    <a:pos x="354" y="1526"/>
                  </a:cxn>
                  <a:cxn ang="0">
                    <a:pos x="370" y="1270"/>
                  </a:cxn>
                  <a:cxn ang="0">
                    <a:pos x="374" y="1033"/>
                  </a:cxn>
                  <a:cxn ang="0">
                    <a:pos x="379" y="768"/>
                  </a:cxn>
                  <a:cxn ang="0">
                    <a:pos x="370" y="567"/>
                  </a:cxn>
                  <a:cxn ang="0">
                    <a:pos x="334" y="322"/>
                  </a:cxn>
                  <a:cxn ang="0">
                    <a:pos x="311" y="346"/>
                  </a:cxn>
                  <a:cxn ang="0">
                    <a:pos x="354" y="257"/>
                  </a:cxn>
                  <a:cxn ang="0">
                    <a:pos x="218" y="0"/>
                  </a:cxn>
                  <a:cxn ang="0">
                    <a:pos x="170" y="16"/>
                  </a:cxn>
                  <a:cxn ang="0">
                    <a:pos x="202" y="122"/>
                  </a:cxn>
                  <a:cxn ang="0">
                    <a:pos x="222" y="257"/>
                  </a:cxn>
                  <a:cxn ang="0">
                    <a:pos x="234" y="424"/>
                  </a:cxn>
                  <a:cxn ang="0">
                    <a:pos x="193" y="188"/>
                  </a:cxn>
                  <a:cxn ang="0">
                    <a:pos x="174" y="101"/>
                  </a:cxn>
                  <a:cxn ang="0">
                    <a:pos x="141" y="12"/>
                  </a:cxn>
                  <a:cxn ang="0">
                    <a:pos x="102" y="16"/>
                  </a:cxn>
                  <a:cxn ang="0">
                    <a:pos x="141" y="134"/>
                  </a:cxn>
                  <a:cxn ang="0">
                    <a:pos x="166" y="269"/>
                  </a:cxn>
                  <a:cxn ang="0">
                    <a:pos x="174" y="362"/>
                  </a:cxn>
                  <a:cxn ang="0">
                    <a:pos x="118" y="134"/>
                  </a:cxn>
                  <a:cxn ang="0">
                    <a:pos x="81" y="32"/>
                  </a:cxn>
                  <a:cxn ang="0">
                    <a:pos x="0" y="57"/>
                  </a:cxn>
                </a:cxnLst>
                <a:rect l="0" t="0" r="r" b="b"/>
                <a:pathLst>
                  <a:path w="379" h="1624">
                    <a:moveTo>
                      <a:pt x="0" y="57"/>
                    </a:moveTo>
                    <a:lnTo>
                      <a:pt x="16" y="652"/>
                    </a:lnTo>
                    <a:lnTo>
                      <a:pt x="29" y="1542"/>
                    </a:lnTo>
                    <a:lnTo>
                      <a:pt x="174" y="1615"/>
                    </a:lnTo>
                    <a:lnTo>
                      <a:pt x="102" y="1257"/>
                    </a:lnTo>
                    <a:lnTo>
                      <a:pt x="73" y="1058"/>
                    </a:lnTo>
                    <a:lnTo>
                      <a:pt x="69" y="898"/>
                    </a:lnTo>
                    <a:lnTo>
                      <a:pt x="97" y="1102"/>
                    </a:lnTo>
                    <a:lnTo>
                      <a:pt x="138" y="1339"/>
                    </a:lnTo>
                    <a:lnTo>
                      <a:pt x="202" y="1619"/>
                    </a:lnTo>
                    <a:lnTo>
                      <a:pt x="302" y="1624"/>
                    </a:lnTo>
                    <a:lnTo>
                      <a:pt x="318" y="1249"/>
                    </a:lnTo>
                    <a:lnTo>
                      <a:pt x="331" y="1020"/>
                    </a:lnTo>
                    <a:lnTo>
                      <a:pt x="334" y="866"/>
                    </a:lnTo>
                    <a:lnTo>
                      <a:pt x="342" y="1040"/>
                    </a:lnTo>
                    <a:lnTo>
                      <a:pt x="318" y="1611"/>
                    </a:lnTo>
                    <a:lnTo>
                      <a:pt x="354" y="1526"/>
                    </a:lnTo>
                    <a:lnTo>
                      <a:pt x="370" y="1270"/>
                    </a:lnTo>
                    <a:lnTo>
                      <a:pt x="374" y="1033"/>
                    </a:lnTo>
                    <a:lnTo>
                      <a:pt x="379" y="768"/>
                    </a:lnTo>
                    <a:lnTo>
                      <a:pt x="370" y="567"/>
                    </a:lnTo>
                    <a:lnTo>
                      <a:pt x="334" y="322"/>
                    </a:lnTo>
                    <a:lnTo>
                      <a:pt x="311" y="346"/>
                    </a:lnTo>
                    <a:lnTo>
                      <a:pt x="354" y="257"/>
                    </a:lnTo>
                    <a:lnTo>
                      <a:pt x="218" y="0"/>
                    </a:lnTo>
                    <a:lnTo>
                      <a:pt x="170" y="16"/>
                    </a:lnTo>
                    <a:lnTo>
                      <a:pt x="202" y="122"/>
                    </a:lnTo>
                    <a:lnTo>
                      <a:pt x="222" y="257"/>
                    </a:lnTo>
                    <a:lnTo>
                      <a:pt x="234" y="424"/>
                    </a:lnTo>
                    <a:lnTo>
                      <a:pt x="193" y="188"/>
                    </a:lnTo>
                    <a:lnTo>
                      <a:pt x="174" y="101"/>
                    </a:lnTo>
                    <a:lnTo>
                      <a:pt x="141" y="12"/>
                    </a:lnTo>
                    <a:lnTo>
                      <a:pt x="102" y="16"/>
                    </a:lnTo>
                    <a:lnTo>
                      <a:pt x="141" y="134"/>
                    </a:lnTo>
                    <a:lnTo>
                      <a:pt x="166" y="269"/>
                    </a:lnTo>
                    <a:lnTo>
                      <a:pt x="174" y="362"/>
                    </a:lnTo>
                    <a:lnTo>
                      <a:pt x="118" y="134"/>
                    </a:lnTo>
                    <a:lnTo>
                      <a:pt x="81" y="32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3" name="Freeform 35"/>
              <p:cNvSpPr>
                <a:spLocks/>
              </p:cNvSpPr>
              <p:nvPr/>
            </p:nvSpPr>
            <p:spPr bwMode="auto">
              <a:xfrm>
                <a:off x="4462" y="3452"/>
                <a:ext cx="81" cy="89"/>
              </a:xfrm>
              <a:custGeom>
                <a:avLst/>
                <a:gdLst/>
                <a:ahLst/>
                <a:cxnLst>
                  <a:cxn ang="0">
                    <a:pos x="267" y="0"/>
                  </a:cxn>
                  <a:cxn ang="0">
                    <a:pos x="219" y="3"/>
                  </a:cxn>
                  <a:cxn ang="0">
                    <a:pos x="174" y="10"/>
                  </a:cxn>
                  <a:cxn ang="0">
                    <a:pos x="138" y="23"/>
                  </a:cxn>
                  <a:cxn ang="0">
                    <a:pos x="96" y="40"/>
                  </a:cxn>
                  <a:cxn ang="0">
                    <a:pos x="63" y="60"/>
                  </a:cxn>
                  <a:cxn ang="0">
                    <a:pos x="38" y="91"/>
                  </a:cxn>
                  <a:cxn ang="0">
                    <a:pos x="29" y="125"/>
                  </a:cxn>
                  <a:cxn ang="0">
                    <a:pos x="32" y="161"/>
                  </a:cxn>
                  <a:cxn ang="0">
                    <a:pos x="33" y="191"/>
                  </a:cxn>
                  <a:cxn ang="0">
                    <a:pos x="16" y="232"/>
                  </a:cxn>
                  <a:cxn ang="0">
                    <a:pos x="1" y="264"/>
                  </a:cxn>
                  <a:cxn ang="0">
                    <a:pos x="0" y="300"/>
                  </a:cxn>
                  <a:cxn ang="0">
                    <a:pos x="6" y="337"/>
                  </a:cxn>
                  <a:cxn ang="0">
                    <a:pos x="31" y="365"/>
                  </a:cxn>
                  <a:cxn ang="0">
                    <a:pos x="59" y="387"/>
                  </a:cxn>
                  <a:cxn ang="0">
                    <a:pos x="71" y="400"/>
                  </a:cxn>
                  <a:cxn ang="0">
                    <a:pos x="78" y="418"/>
                  </a:cxn>
                  <a:cxn ang="0">
                    <a:pos x="73" y="441"/>
                  </a:cxn>
                  <a:cxn ang="0">
                    <a:pos x="64" y="468"/>
                  </a:cxn>
                  <a:cxn ang="0">
                    <a:pos x="43" y="493"/>
                  </a:cxn>
                  <a:cxn ang="0">
                    <a:pos x="58" y="493"/>
                  </a:cxn>
                  <a:cxn ang="0">
                    <a:pos x="69" y="505"/>
                  </a:cxn>
                  <a:cxn ang="0">
                    <a:pos x="88" y="504"/>
                  </a:cxn>
                  <a:cxn ang="0">
                    <a:pos x="100" y="513"/>
                  </a:cxn>
                  <a:cxn ang="0">
                    <a:pos x="118" y="513"/>
                  </a:cxn>
                  <a:cxn ang="0">
                    <a:pos x="146" y="529"/>
                  </a:cxn>
                  <a:cxn ang="0">
                    <a:pos x="331" y="513"/>
                  </a:cxn>
                  <a:cxn ang="0">
                    <a:pos x="356" y="512"/>
                  </a:cxn>
                  <a:cxn ang="0">
                    <a:pos x="366" y="503"/>
                  </a:cxn>
                  <a:cxn ang="0">
                    <a:pos x="382" y="507"/>
                  </a:cxn>
                  <a:cxn ang="0">
                    <a:pos x="395" y="497"/>
                  </a:cxn>
                  <a:cxn ang="0">
                    <a:pos x="411" y="502"/>
                  </a:cxn>
                  <a:cxn ang="0">
                    <a:pos x="418" y="490"/>
                  </a:cxn>
                  <a:cxn ang="0">
                    <a:pos x="432" y="492"/>
                  </a:cxn>
                  <a:cxn ang="0">
                    <a:pos x="453" y="485"/>
                  </a:cxn>
                  <a:cxn ang="0">
                    <a:pos x="424" y="469"/>
                  </a:cxn>
                  <a:cxn ang="0">
                    <a:pos x="413" y="449"/>
                  </a:cxn>
                  <a:cxn ang="0">
                    <a:pos x="396" y="424"/>
                  </a:cxn>
                  <a:cxn ang="0">
                    <a:pos x="418" y="405"/>
                  </a:cxn>
                  <a:cxn ang="0">
                    <a:pos x="449" y="384"/>
                  </a:cxn>
                  <a:cxn ang="0">
                    <a:pos x="466" y="360"/>
                  </a:cxn>
                  <a:cxn ang="0">
                    <a:pos x="476" y="327"/>
                  </a:cxn>
                  <a:cxn ang="0">
                    <a:pos x="483" y="267"/>
                  </a:cxn>
                  <a:cxn ang="0">
                    <a:pos x="484" y="219"/>
                  </a:cxn>
                  <a:cxn ang="0">
                    <a:pos x="473" y="170"/>
                  </a:cxn>
                  <a:cxn ang="0">
                    <a:pos x="461" y="134"/>
                  </a:cxn>
                  <a:cxn ang="0">
                    <a:pos x="439" y="90"/>
                  </a:cxn>
                  <a:cxn ang="0">
                    <a:pos x="396" y="52"/>
                  </a:cxn>
                  <a:cxn ang="0">
                    <a:pos x="358" y="30"/>
                  </a:cxn>
                  <a:cxn ang="0">
                    <a:pos x="317" y="10"/>
                  </a:cxn>
                  <a:cxn ang="0">
                    <a:pos x="267" y="0"/>
                  </a:cxn>
                </a:cxnLst>
                <a:rect l="0" t="0" r="r" b="b"/>
                <a:pathLst>
                  <a:path w="484" h="529">
                    <a:moveTo>
                      <a:pt x="267" y="0"/>
                    </a:moveTo>
                    <a:lnTo>
                      <a:pt x="219" y="3"/>
                    </a:lnTo>
                    <a:lnTo>
                      <a:pt x="174" y="10"/>
                    </a:lnTo>
                    <a:lnTo>
                      <a:pt x="138" y="23"/>
                    </a:lnTo>
                    <a:lnTo>
                      <a:pt x="96" y="40"/>
                    </a:lnTo>
                    <a:lnTo>
                      <a:pt x="63" y="60"/>
                    </a:lnTo>
                    <a:lnTo>
                      <a:pt x="38" y="91"/>
                    </a:lnTo>
                    <a:lnTo>
                      <a:pt x="29" y="125"/>
                    </a:lnTo>
                    <a:lnTo>
                      <a:pt x="32" y="161"/>
                    </a:lnTo>
                    <a:lnTo>
                      <a:pt x="33" y="191"/>
                    </a:lnTo>
                    <a:lnTo>
                      <a:pt x="16" y="232"/>
                    </a:lnTo>
                    <a:lnTo>
                      <a:pt x="1" y="264"/>
                    </a:lnTo>
                    <a:lnTo>
                      <a:pt x="0" y="300"/>
                    </a:lnTo>
                    <a:lnTo>
                      <a:pt x="6" y="337"/>
                    </a:lnTo>
                    <a:lnTo>
                      <a:pt x="31" y="365"/>
                    </a:lnTo>
                    <a:lnTo>
                      <a:pt x="59" y="387"/>
                    </a:lnTo>
                    <a:lnTo>
                      <a:pt x="71" y="400"/>
                    </a:lnTo>
                    <a:lnTo>
                      <a:pt x="78" y="418"/>
                    </a:lnTo>
                    <a:lnTo>
                      <a:pt x="73" y="441"/>
                    </a:lnTo>
                    <a:lnTo>
                      <a:pt x="64" y="468"/>
                    </a:lnTo>
                    <a:lnTo>
                      <a:pt x="43" y="493"/>
                    </a:lnTo>
                    <a:lnTo>
                      <a:pt x="58" y="493"/>
                    </a:lnTo>
                    <a:lnTo>
                      <a:pt x="69" y="505"/>
                    </a:lnTo>
                    <a:lnTo>
                      <a:pt x="88" y="504"/>
                    </a:lnTo>
                    <a:lnTo>
                      <a:pt x="100" y="513"/>
                    </a:lnTo>
                    <a:lnTo>
                      <a:pt x="118" y="513"/>
                    </a:lnTo>
                    <a:lnTo>
                      <a:pt x="146" y="529"/>
                    </a:lnTo>
                    <a:lnTo>
                      <a:pt x="331" y="513"/>
                    </a:lnTo>
                    <a:lnTo>
                      <a:pt x="356" y="512"/>
                    </a:lnTo>
                    <a:lnTo>
                      <a:pt x="366" y="503"/>
                    </a:lnTo>
                    <a:lnTo>
                      <a:pt x="382" y="507"/>
                    </a:lnTo>
                    <a:lnTo>
                      <a:pt x="395" y="497"/>
                    </a:lnTo>
                    <a:lnTo>
                      <a:pt x="411" y="502"/>
                    </a:lnTo>
                    <a:lnTo>
                      <a:pt x="418" y="490"/>
                    </a:lnTo>
                    <a:lnTo>
                      <a:pt x="432" y="492"/>
                    </a:lnTo>
                    <a:lnTo>
                      <a:pt x="453" y="485"/>
                    </a:lnTo>
                    <a:lnTo>
                      <a:pt x="424" y="469"/>
                    </a:lnTo>
                    <a:lnTo>
                      <a:pt x="413" y="449"/>
                    </a:lnTo>
                    <a:lnTo>
                      <a:pt x="396" y="424"/>
                    </a:lnTo>
                    <a:lnTo>
                      <a:pt x="418" y="405"/>
                    </a:lnTo>
                    <a:lnTo>
                      <a:pt x="449" y="384"/>
                    </a:lnTo>
                    <a:lnTo>
                      <a:pt x="466" y="360"/>
                    </a:lnTo>
                    <a:lnTo>
                      <a:pt x="476" y="327"/>
                    </a:lnTo>
                    <a:lnTo>
                      <a:pt x="483" y="267"/>
                    </a:lnTo>
                    <a:lnTo>
                      <a:pt x="484" y="219"/>
                    </a:lnTo>
                    <a:lnTo>
                      <a:pt x="473" y="170"/>
                    </a:lnTo>
                    <a:lnTo>
                      <a:pt x="461" y="134"/>
                    </a:lnTo>
                    <a:lnTo>
                      <a:pt x="439" y="90"/>
                    </a:lnTo>
                    <a:lnTo>
                      <a:pt x="396" y="52"/>
                    </a:lnTo>
                    <a:lnTo>
                      <a:pt x="358" y="30"/>
                    </a:lnTo>
                    <a:lnTo>
                      <a:pt x="317" y="10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40200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4" name="Freeform 36"/>
              <p:cNvSpPr>
                <a:spLocks/>
              </p:cNvSpPr>
              <p:nvPr/>
            </p:nvSpPr>
            <p:spPr bwMode="auto">
              <a:xfrm>
                <a:off x="4487" y="3531"/>
                <a:ext cx="33" cy="48"/>
              </a:xfrm>
              <a:custGeom>
                <a:avLst/>
                <a:gdLst/>
                <a:ahLst/>
                <a:cxnLst>
                  <a:cxn ang="0">
                    <a:pos x="2" y="50"/>
                  </a:cxn>
                  <a:cxn ang="0">
                    <a:pos x="7" y="83"/>
                  </a:cxn>
                  <a:cxn ang="0">
                    <a:pos x="6" y="113"/>
                  </a:cxn>
                  <a:cxn ang="0">
                    <a:pos x="1" y="162"/>
                  </a:cxn>
                  <a:cxn ang="0">
                    <a:pos x="0" y="181"/>
                  </a:cxn>
                  <a:cxn ang="0">
                    <a:pos x="9" y="207"/>
                  </a:cxn>
                  <a:cxn ang="0">
                    <a:pos x="44" y="245"/>
                  </a:cxn>
                  <a:cxn ang="0">
                    <a:pos x="80" y="279"/>
                  </a:cxn>
                  <a:cxn ang="0">
                    <a:pos x="116" y="284"/>
                  </a:cxn>
                  <a:cxn ang="0">
                    <a:pos x="137" y="275"/>
                  </a:cxn>
                  <a:cxn ang="0">
                    <a:pos x="158" y="252"/>
                  </a:cxn>
                  <a:cxn ang="0">
                    <a:pos x="185" y="212"/>
                  </a:cxn>
                  <a:cxn ang="0">
                    <a:pos x="199" y="186"/>
                  </a:cxn>
                  <a:cxn ang="0">
                    <a:pos x="201" y="175"/>
                  </a:cxn>
                  <a:cxn ang="0">
                    <a:pos x="195" y="150"/>
                  </a:cxn>
                  <a:cxn ang="0">
                    <a:pos x="185" y="112"/>
                  </a:cxn>
                  <a:cxn ang="0">
                    <a:pos x="180" y="83"/>
                  </a:cxn>
                  <a:cxn ang="0">
                    <a:pos x="180" y="52"/>
                  </a:cxn>
                  <a:cxn ang="0">
                    <a:pos x="182" y="0"/>
                  </a:cxn>
                  <a:cxn ang="0">
                    <a:pos x="2" y="50"/>
                  </a:cxn>
                </a:cxnLst>
                <a:rect l="0" t="0" r="r" b="b"/>
                <a:pathLst>
                  <a:path w="201" h="284">
                    <a:moveTo>
                      <a:pt x="2" y="50"/>
                    </a:moveTo>
                    <a:lnTo>
                      <a:pt x="7" y="83"/>
                    </a:lnTo>
                    <a:lnTo>
                      <a:pt x="6" y="113"/>
                    </a:lnTo>
                    <a:lnTo>
                      <a:pt x="1" y="162"/>
                    </a:lnTo>
                    <a:lnTo>
                      <a:pt x="0" y="181"/>
                    </a:lnTo>
                    <a:lnTo>
                      <a:pt x="9" y="207"/>
                    </a:lnTo>
                    <a:lnTo>
                      <a:pt x="44" y="245"/>
                    </a:lnTo>
                    <a:lnTo>
                      <a:pt x="80" y="279"/>
                    </a:lnTo>
                    <a:lnTo>
                      <a:pt x="116" y="284"/>
                    </a:lnTo>
                    <a:lnTo>
                      <a:pt x="137" y="275"/>
                    </a:lnTo>
                    <a:lnTo>
                      <a:pt x="158" y="252"/>
                    </a:lnTo>
                    <a:lnTo>
                      <a:pt x="185" y="212"/>
                    </a:lnTo>
                    <a:lnTo>
                      <a:pt x="199" y="186"/>
                    </a:lnTo>
                    <a:lnTo>
                      <a:pt x="201" y="175"/>
                    </a:lnTo>
                    <a:lnTo>
                      <a:pt x="195" y="150"/>
                    </a:lnTo>
                    <a:lnTo>
                      <a:pt x="185" y="112"/>
                    </a:lnTo>
                    <a:lnTo>
                      <a:pt x="180" y="83"/>
                    </a:lnTo>
                    <a:lnTo>
                      <a:pt x="180" y="52"/>
                    </a:lnTo>
                    <a:lnTo>
                      <a:pt x="182" y="0"/>
                    </a:lnTo>
                    <a:lnTo>
                      <a:pt x="2" y="50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5" name="Freeform 37"/>
              <p:cNvSpPr>
                <a:spLocks/>
              </p:cNvSpPr>
              <p:nvPr/>
            </p:nvSpPr>
            <p:spPr bwMode="auto">
              <a:xfrm>
                <a:off x="4478" y="3484"/>
                <a:ext cx="47" cy="64"/>
              </a:xfrm>
              <a:custGeom>
                <a:avLst/>
                <a:gdLst/>
                <a:ahLst/>
                <a:cxnLst>
                  <a:cxn ang="0">
                    <a:pos x="10" y="47"/>
                  </a:cxn>
                  <a:cxn ang="0">
                    <a:pos x="13" y="69"/>
                  </a:cxn>
                  <a:cxn ang="0">
                    <a:pos x="8" y="103"/>
                  </a:cxn>
                  <a:cxn ang="0">
                    <a:pos x="2" y="148"/>
                  </a:cxn>
                  <a:cxn ang="0">
                    <a:pos x="0" y="182"/>
                  </a:cxn>
                  <a:cxn ang="0">
                    <a:pos x="3" y="207"/>
                  </a:cxn>
                  <a:cxn ang="0">
                    <a:pos x="9" y="229"/>
                  </a:cxn>
                  <a:cxn ang="0">
                    <a:pos x="11" y="249"/>
                  </a:cxn>
                  <a:cxn ang="0">
                    <a:pos x="14" y="266"/>
                  </a:cxn>
                  <a:cxn ang="0">
                    <a:pos x="18" y="284"/>
                  </a:cxn>
                  <a:cxn ang="0">
                    <a:pos x="22" y="300"/>
                  </a:cxn>
                  <a:cxn ang="0">
                    <a:pos x="33" y="318"/>
                  </a:cxn>
                  <a:cxn ang="0">
                    <a:pos x="45" y="330"/>
                  </a:cxn>
                  <a:cxn ang="0">
                    <a:pos x="61" y="348"/>
                  </a:cxn>
                  <a:cxn ang="0">
                    <a:pos x="75" y="358"/>
                  </a:cxn>
                  <a:cxn ang="0">
                    <a:pos x="91" y="372"/>
                  </a:cxn>
                  <a:cxn ang="0">
                    <a:pos x="107" y="380"/>
                  </a:cxn>
                  <a:cxn ang="0">
                    <a:pos x="127" y="382"/>
                  </a:cxn>
                  <a:cxn ang="0">
                    <a:pos x="145" y="379"/>
                  </a:cxn>
                  <a:cxn ang="0">
                    <a:pos x="165" y="369"/>
                  </a:cxn>
                  <a:cxn ang="0">
                    <a:pos x="181" y="357"/>
                  </a:cxn>
                  <a:cxn ang="0">
                    <a:pos x="195" y="347"/>
                  </a:cxn>
                  <a:cxn ang="0">
                    <a:pos x="210" y="333"/>
                  </a:cxn>
                  <a:cxn ang="0">
                    <a:pos x="224" y="322"/>
                  </a:cxn>
                  <a:cxn ang="0">
                    <a:pos x="237" y="307"/>
                  </a:cxn>
                  <a:cxn ang="0">
                    <a:pos x="242" y="293"/>
                  </a:cxn>
                  <a:cxn ang="0">
                    <a:pos x="248" y="267"/>
                  </a:cxn>
                  <a:cxn ang="0">
                    <a:pos x="255" y="241"/>
                  </a:cxn>
                  <a:cxn ang="0">
                    <a:pos x="262" y="212"/>
                  </a:cxn>
                  <a:cxn ang="0">
                    <a:pos x="270" y="166"/>
                  </a:cxn>
                  <a:cxn ang="0">
                    <a:pos x="271" y="130"/>
                  </a:cxn>
                  <a:cxn ang="0">
                    <a:pos x="274" y="99"/>
                  </a:cxn>
                  <a:cxn ang="0">
                    <a:pos x="278" y="74"/>
                  </a:cxn>
                  <a:cxn ang="0">
                    <a:pos x="254" y="88"/>
                  </a:cxn>
                  <a:cxn ang="0">
                    <a:pos x="278" y="49"/>
                  </a:cxn>
                  <a:cxn ang="0">
                    <a:pos x="237" y="54"/>
                  </a:cxn>
                  <a:cxn ang="0">
                    <a:pos x="262" y="18"/>
                  </a:cxn>
                  <a:cxn ang="0">
                    <a:pos x="254" y="6"/>
                  </a:cxn>
                  <a:cxn ang="0">
                    <a:pos x="224" y="45"/>
                  </a:cxn>
                  <a:cxn ang="0">
                    <a:pos x="164" y="59"/>
                  </a:cxn>
                  <a:cxn ang="0">
                    <a:pos x="190" y="38"/>
                  </a:cxn>
                  <a:cxn ang="0">
                    <a:pos x="221" y="0"/>
                  </a:cxn>
                  <a:cxn ang="0">
                    <a:pos x="172" y="34"/>
                  </a:cxn>
                  <a:cxn ang="0">
                    <a:pos x="136" y="54"/>
                  </a:cxn>
                  <a:cxn ang="0">
                    <a:pos x="60" y="70"/>
                  </a:cxn>
                  <a:cxn ang="0">
                    <a:pos x="104" y="50"/>
                  </a:cxn>
                  <a:cxn ang="0">
                    <a:pos x="136" y="29"/>
                  </a:cxn>
                  <a:cxn ang="0">
                    <a:pos x="65" y="49"/>
                  </a:cxn>
                  <a:cxn ang="0">
                    <a:pos x="35" y="58"/>
                  </a:cxn>
                  <a:cxn ang="0">
                    <a:pos x="93" y="14"/>
                  </a:cxn>
                  <a:cxn ang="0">
                    <a:pos x="41" y="30"/>
                  </a:cxn>
                  <a:cxn ang="0">
                    <a:pos x="10" y="47"/>
                  </a:cxn>
                </a:cxnLst>
                <a:rect l="0" t="0" r="r" b="b"/>
                <a:pathLst>
                  <a:path w="278" h="382">
                    <a:moveTo>
                      <a:pt x="10" y="47"/>
                    </a:moveTo>
                    <a:lnTo>
                      <a:pt x="13" y="69"/>
                    </a:lnTo>
                    <a:lnTo>
                      <a:pt x="8" y="103"/>
                    </a:lnTo>
                    <a:lnTo>
                      <a:pt x="2" y="148"/>
                    </a:lnTo>
                    <a:lnTo>
                      <a:pt x="0" y="182"/>
                    </a:lnTo>
                    <a:lnTo>
                      <a:pt x="3" y="207"/>
                    </a:lnTo>
                    <a:lnTo>
                      <a:pt x="9" y="229"/>
                    </a:lnTo>
                    <a:lnTo>
                      <a:pt x="11" y="249"/>
                    </a:lnTo>
                    <a:lnTo>
                      <a:pt x="14" y="266"/>
                    </a:lnTo>
                    <a:lnTo>
                      <a:pt x="18" y="284"/>
                    </a:lnTo>
                    <a:lnTo>
                      <a:pt x="22" y="300"/>
                    </a:lnTo>
                    <a:lnTo>
                      <a:pt x="33" y="318"/>
                    </a:lnTo>
                    <a:lnTo>
                      <a:pt x="45" y="330"/>
                    </a:lnTo>
                    <a:lnTo>
                      <a:pt x="61" y="348"/>
                    </a:lnTo>
                    <a:lnTo>
                      <a:pt x="75" y="358"/>
                    </a:lnTo>
                    <a:lnTo>
                      <a:pt x="91" y="372"/>
                    </a:lnTo>
                    <a:lnTo>
                      <a:pt x="107" y="380"/>
                    </a:lnTo>
                    <a:lnTo>
                      <a:pt x="127" y="382"/>
                    </a:lnTo>
                    <a:lnTo>
                      <a:pt x="145" y="379"/>
                    </a:lnTo>
                    <a:lnTo>
                      <a:pt x="165" y="369"/>
                    </a:lnTo>
                    <a:lnTo>
                      <a:pt x="181" y="357"/>
                    </a:lnTo>
                    <a:lnTo>
                      <a:pt x="195" y="347"/>
                    </a:lnTo>
                    <a:lnTo>
                      <a:pt x="210" y="333"/>
                    </a:lnTo>
                    <a:lnTo>
                      <a:pt x="224" y="322"/>
                    </a:lnTo>
                    <a:lnTo>
                      <a:pt x="237" y="307"/>
                    </a:lnTo>
                    <a:lnTo>
                      <a:pt x="242" y="293"/>
                    </a:lnTo>
                    <a:lnTo>
                      <a:pt x="248" y="267"/>
                    </a:lnTo>
                    <a:lnTo>
                      <a:pt x="255" y="241"/>
                    </a:lnTo>
                    <a:lnTo>
                      <a:pt x="262" y="212"/>
                    </a:lnTo>
                    <a:lnTo>
                      <a:pt x="270" y="166"/>
                    </a:lnTo>
                    <a:lnTo>
                      <a:pt x="271" y="130"/>
                    </a:lnTo>
                    <a:lnTo>
                      <a:pt x="274" y="99"/>
                    </a:lnTo>
                    <a:lnTo>
                      <a:pt x="278" y="74"/>
                    </a:lnTo>
                    <a:lnTo>
                      <a:pt x="254" y="88"/>
                    </a:lnTo>
                    <a:lnTo>
                      <a:pt x="278" y="49"/>
                    </a:lnTo>
                    <a:lnTo>
                      <a:pt x="237" y="54"/>
                    </a:lnTo>
                    <a:lnTo>
                      <a:pt x="262" y="18"/>
                    </a:lnTo>
                    <a:lnTo>
                      <a:pt x="254" y="6"/>
                    </a:lnTo>
                    <a:lnTo>
                      <a:pt x="224" y="45"/>
                    </a:lnTo>
                    <a:lnTo>
                      <a:pt x="164" y="59"/>
                    </a:lnTo>
                    <a:lnTo>
                      <a:pt x="190" y="38"/>
                    </a:lnTo>
                    <a:lnTo>
                      <a:pt x="221" y="0"/>
                    </a:lnTo>
                    <a:lnTo>
                      <a:pt x="172" y="34"/>
                    </a:lnTo>
                    <a:lnTo>
                      <a:pt x="136" y="54"/>
                    </a:lnTo>
                    <a:lnTo>
                      <a:pt x="60" y="70"/>
                    </a:lnTo>
                    <a:lnTo>
                      <a:pt x="104" y="50"/>
                    </a:lnTo>
                    <a:lnTo>
                      <a:pt x="136" y="29"/>
                    </a:lnTo>
                    <a:lnTo>
                      <a:pt x="65" y="49"/>
                    </a:lnTo>
                    <a:lnTo>
                      <a:pt x="35" y="58"/>
                    </a:lnTo>
                    <a:lnTo>
                      <a:pt x="93" y="14"/>
                    </a:lnTo>
                    <a:lnTo>
                      <a:pt x="41" y="30"/>
                    </a:lnTo>
                    <a:lnTo>
                      <a:pt x="10" y="47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6" name="Freeform 38"/>
              <p:cNvSpPr>
                <a:spLocks/>
              </p:cNvSpPr>
              <p:nvPr/>
            </p:nvSpPr>
            <p:spPr bwMode="auto">
              <a:xfrm>
                <a:off x="4486" y="3506"/>
                <a:ext cx="9" cy="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9" y="14"/>
                  </a:cxn>
                  <a:cxn ang="0">
                    <a:pos x="17" y="21"/>
                  </a:cxn>
                  <a:cxn ang="0">
                    <a:pos x="30" y="21"/>
                  </a:cxn>
                  <a:cxn ang="0">
                    <a:pos x="42" y="17"/>
                  </a:cxn>
                  <a:cxn ang="0">
                    <a:pos x="55" y="17"/>
                  </a:cxn>
                  <a:cxn ang="0">
                    <a:pos x="43" y="7"/>
                  </a:cxn>
                  <a:cxn ang="0">
                    <a:pos x="31" y="0"/>
                  </a:cxn>
                  <a:cxn ang="0">
                    <a:pos x="15" y="0"/>
                  </a:cxn>
                  <a:cxn ang="0">
                    <a:pos x="0" y="7"/>
                  </a:cxn>
                </a:cxnLst>
                <a:rect l="0" t="0" r="r" b="b"/>
                <a:pathLst>
                  <a:path w="55" h="21">
                    <a:moveTo>
                      <a:pt x="0" y="7"/>
                    </a:moveTo>
                    <a:lnTo>
                      <a:pt x="9" y="14"/>
                    </a:lnTo>
                    <a:lnTo>
                      <a:pt x="17" y="21"/>
                    </a:lnTo>
                    <a:lnTo>
                      <a:pt x="30" y="21"/>
                    </a:lnTo>
                    <a:lnTo>
                      <a:pt x="42" y="17"/>
                    </a:lnTo>
                    <a:lnTo>
                      <a:pt x="55" y="17"/>
                    </a:lnTo>
                    <a:lnTo>
                      <a:pt x="43" y="7"/>
                    </a:lnTo>
                    <a:lnTo>
                      <a:pt x="31" y="0"/>
                    </a:lnTo>
                    <a:lnTo>
                      <a:pt x="1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7" name="Freeform 39"/>
              <p:cNvSpPr>
                <a:spLocks/>
              </p:cNvSpPr>
              <p:nvPr/>
            </p:nvSpPr>
            <p:spPr bwMode="auto">
              <a:xfrm>
                <a:off x="4506" y="3508"/>
                <a:ext cx="8" cy="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7" y="11"/>
                  </a:cxn>
                  <a:cxn ang="0">
                    <a:pos x="11" y="19"/>
                  </a:cxn>
                  <a:cxn ang="0">
                    <a:pos x="23" y="24"/>
                  </a:cxn>
                  <a:cxn ang="0">
                    <a:pos x="33" y="21"/>
                  </a:cxn>
                  <a:cxn ang="0">
                    <a:pos x="43" y="14"/>
                  </a:cxn>
                  <a:cxn ang="0">
                    <a:pos x="54" y="10"/>
                  </a:cxn>
                  <a:cxn ang="0">
                    <a:pos x="40" y="3"/>
                  </a:cxn>
                  <a:cxn ang="0">
                    <a:pos x="27" y="0"/>
                  </a:cxn>
                  <a:cxn ang="0">
                    <a:pos x="12" y="3"/>
                  </a:cxn>
                  <a:cxn ang="0">
                    <a:pos x="0" y="6"/>
                  </a:cxn>
                </a:cxnLst>
                <a:rect l="0" t="0" r="r" b="b"/>
                <a:pathLst>
                  <a:path w="54" h="24">
                    <a:moveTo>
                      <a:pt x="0" y="6"/>
                    </a:moveTo>
                    <a:lnTo>
                      <a:pt x="7" y="11"/>
                    </a:lnTo>
                    <a:lnTo>
                      <a:pt x="11" y="19"/>
                    </a:lnTo>
                    <a:lnTo>
                      <a:pt x="23" y="24"/>
                    </a:lnTo>
                    <a:lnTo>
                      <a:pt x="33" y="21"/>
                    </a:lnTo>
                    <a:lnTo>
                      <a:pt x="43" y="14"/>
                    </a:lnTo>
                    <a:lnTo>
                      <a:pt x="54" y="10"/>
                    </a:lnTo>
                    <a:lnTo>
                      <a:pt x="40" y="3"/>
                    </a:lnTo>
                    <a:lnTo>
                      <a:pt x="27" y="0"/>
                    </a:lnTo>
                    <a:lnTo>
                      <a:pt x="12" y="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8" name="Freeform 40"/>
              <p:cNvSpPr>
                <a:spLocks/>
              </p:cNvSpPr>
              <p:nvPr/>
            </p:nvSpPr>
            <p:spPr bwMode="auto">
              <a:xfrm>
                <a:off x="4494" y="3523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"/>
                  </a:cxn>
                  <a:cxn ang="0">
                    <a:pos x="26" y="8"/>
                  </a:cxn>
                  <a:cxn ang="0">
                    <a:pos x="36" y="10"/>
                  </a:cxn>
                  <a:cxn ang="0">
                    <a:pos x="46" y="6"/>
                  </a:cxn>
                  <a:cxn ang="0">
                    <a:pos x="63" y="4"/>
                  </a:cxn>
                  <a:cxn ang="0">
                    <a:pos x="58" y="10"/>
                  </a:cxn>
                  <a:cxn ang="0">
                    <a:pos x="49" y="14"/>
                  </a:cxn>
                  <a:cxn ang="0">
                    <a:pos x="38" y="22"/>
                  </a:cxn>
                  <a:cxn ang="0">
                    <a:pos x="25" y="21"/>
                  </a:cxn>
                  <a:cxn ang="0">
                    <a:pos x="17" y="14"/>
                  </a:cxn>
                  <a:cxn ang="0">
                    <a:pos x="6" y="10"/>
                  </a:cxn>
                  <a:cxn ang="0">
                    <a:pos x="0" y="0"/>
                  </a:cxn>
                </a:cxnLst>
                <a:rect l="0" t="0" r="r" b="b"/>
                <a:pathLst>
                  <a:path w="63" h="22">
                    <a:moveTo>
                      <a:pt x="0" y="0"/>
                    </a:moveTo>
                    <a:lnTo>
                      <a:pt x="16" y="3"/>
                    </a:lnTo>
                    <a:lnTo>
                      <a:pt x="26" y="8"/>
                    </a:lnTo>
                    <a:lnTo>
                      <a:pt x="36" y="10"/>
                    </a:lnTo>
                    <a:lnTo>
                      <a:pt x="46" y="6"/>
                    </a:lnTo>
                    <a:lnTo>
                      <a:pt x="63" y="4"/>
                    </a:lnTo>
                    <a:lnTo>
                      <a:pt x="58" y="10"/>
                    </a:lnTo>
                    <a:lnTo>
                      <a:pt x="49" y="14"/>
                    </a:lnTo>
                    <a:lnTo>
                      <a:pt x="38" y="22"/>
                    </a:lnTo>
                    <a:lnTo>
                      <a:pt x="25" y="21"/>
                    </a:lnTo>
                    <a:lnTo>
                      <a:pt x="17" y="14"/>
                    </a:lnTo>
                    <a:lnTo>
                      <a:pt x="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49" name="Freeform 41"/>
              <p:cNvSpPr>
                <a:spLocks/>
              </p:cNvSpPr>
              <p:nvPr/>
            </p:nvSpPr>
            <p:spPr bwMode="auto">
              <a:xfrm>
                <a:off x="4490" y="3532"/>
                <a:ext cx="18" cy="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0"/>
                  </a:cxn>
                  <a:cxn ang="0">
                    <a:pos x="6" y="4"/>
                  </a:cxn>
                  <a:cxn ang="0">
                    <a:pos x="25" y="9"/>
                  </a:cxn>
                  <a:cxn ang="0">
                    <a:pos x="38" y="5"/>
                  </a:cxn>
                  <a:cxn ang="0">
                    <a:pos x="51" y="12"/>
                  </a:cxn>
                  <a:cxn ang="0">
                    <a:pos x="62" y="9"/>
                  </a:cxn>
                  <a:cxn ang="0">
                    <a:pos x="74" y="13"/>
                  </a:cxn>
                  <a:cxn ang="0">
                    <a:pos x="88" y="14"/>
                  </a:cxn>
                  <a:cxn ang="0">
                    <a:pos x="106" y="13"/>
                  </a:cxn>
                  <a:cxn ang="0">
                    <a:pos x="106" y="21"/>
                  </a:cxn>
                  <a:cxn ang="0">
                    <a:pos x="95" y="17"/>
                  </a:cxn>
                  <a:cxn ang="0">
                    <a:pos x="57" y="18"/>
                  </a:cxn>
                  <a:cxn ang="0">
                    <a:pos x="32" y="15"/>
                  </a:cxn>
                  <a:cxn ang="0">
                    <a:pos x="9" y="12"/>
                  </a:cxn>
                  <a:cxn ang="0">
                    <a:pos x="0" y="15"/>
                  </a:cxn>
                </a:cxnLst>
                <a:rect l="0" t="0" r="r" b="b"/>
                <a:pathLst>
                  <a:path w="106" h="21">
                    <a:moveTo>
                      <a:pt x="0" y="15"/>
                    </a:moveTo>
                    <a:lnTo>
                      <a:pt x="1" y="0"/>
                    </a:lnTo>
                    <a:lnTo>
                      <a:pt x="6" y="4"/>
                    </a:lnTo>
                    <a:lnTo>
                      <a:pt x="25" y="9"/>
                    </a:lnTo>
                    <a:lnTo>
                      <a:pt x="38" y="5"/>
                    </a:lnTo>
                    <a:lnTo>
                      <a:pt x="51" y="12"/>
                    </a:lnTo>
                    <a:lnTo>
                      <a:pt x="62" y="9"/>
                    </a:lnTo>
                    <a:lnTo>
                      <a:pt x="74" y="13"/>
                    </a:lnTo>
                    <a:lnTo>
                      <a:pt x="88" y="14"/>
                    </a:lnTo>
                    <a:lnTo>
                      <a:pt x="106" y="13"/>
                    </a:lnTo>
                    <a:lnTo>
                      <a:pt x="106" y="21"/>
                    </a:lnTo>
                    <a:lnTo>
                      <a:pt x="95" y="17"/>
                    </a:lnTo>
                    <a:lnTo>
                      <a:pt x="57" y="18"/>
                    </a:lnTo>
                    <a:lnTo>
                      <a:pt x="32" y="15"/>
                    </a:lnTo>
                    <a:lnTo>
                      <a:pt x="9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0" name="Freeform 42"/>
              <p:cNvSpPr>
                <a:spLocks/>
              </p:cNvSpPr>
              <p:nvPr/>
            </p:nvSpPr>
            <p:spPr bwMode="auto">
              <a:xfrm>
                <a:off x="4494" y="3537"/>
                <a:ext cx="9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" y="4"/>
                  </a:cxn>
                  <a:cxn ang="0">
                    <a:pos x="28" y="8"/>
                  </a:cxn>
                  <a:cxn ang="0">
                    <a:pos x="40" y="8"/>
                  </a:cxn>
                  <a:cxn ang="0">
                    <a:pos x="54" y="4"/>
                  </a:cxn>
                  <a:cxn ang="0">
                    <a:pos x="35" y="13"/>
                  </a:cxn>
                  <a:cxn ang="0">
                    <a:pos x="18" y="1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54" h="14">
                    <a:moveTo>
                      <a:pt x="0" y="0"/>
                    </a:moveTo>
                    <a:lnTo>
                      <a:pt x="13" y="4"/>
                    </a:lnTo>
                    <a:lnTo>
                      <a:pt x="28" y="8"/>
                    </a:lnTo>
                    <a:lnTo>
                      <a:pt x="40" y="8"/>
                    </a:lnTo>
                    <a:lnTo>
                      <a:pt x="54" y="4"/>
                    </a:lnTo>
                    <a:lnTo>
                      <a:pt x="35" y="13"/>
                    </a:lnTo>
                    <a:lnTo>
                      <a:pt x="18" y="14"/>
                    </a:lnTo>
                    <a:lnTo>
                      <a:pt x="5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1" name="Freeform 43"/>
              <p:cNvSpPr>
                <a:spLocks/>
              </p:cNvSpPr>
              <p:nvPr/>
            </p:nvSpPr>
            <p:spPr bwMode="auto">
              <a:xfrm>
                <a:off x="4484" y="3502"/>
                <a:ext cx="11" cy="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7" y="9"/>
                  </a:cxn>
                  <a:cxn ang="0">
                    <a:pos x="46" y="15"/>
                  </a:cxn>
                  <a:cxn ang="0">
                    <a:pos x="67" y="21"/>
                  </a:cxn>
                  <a:cxn ang="0">
                    <a:pos x="62" y="6"/>
                  </a:cxn>
                  <a:cxn ang="0">
                    <a:pos x="53" y="0"/>
                  </a:cxn>
                  <a:cxn ang="0">
                    <a:pos x="47" y="2"/>
                  </a:cxn>
                  <a:cxn ang="0">
                    <a:pos x="35" y="0"/>
                  </a:cxn>
                  <a:cxn ang="0">
                    <a:pos x="25" y="2"/>
                  </a:cxn>
                  <a:cxn ang="0">
                    <a:pos x="0" y="6"/>
                  </a:cxn>
                </a:cxnLst>
                <a:rect l="0" t="0" r="r" b="b"/>
                <a:pathLst>
                  <a:path w="67" h="21">
                    <a:moveTo>
                      <a:pt x="0" y="6"/>
                    </a:moveTo>
                    <a:lnTo>
                      <a:pt x="27" y="9"/>
                    </a:lnTo>
                    <a:lnTo>
                      <a:pt x="46" y="15"/>
                    </a:lnTo>
                    <a:lnTo>
                      <a:pt x="67" y="21"/>
                    </a:lnTo>
                    <a:lnTo>
                      <a:pt x="62" y="6"/>
                    </a:lnTo>
                    <a:lnTo>
                      <a:pt x="53" y="0"/>
                    </a:lnTo>
                    <a:lnTo>
                      <a:pt x="47" y="2"/>
                    </a:lnTo>
                    <a:lnTo>
                      <a:pt x="35" y="0"/>
                    </a:lnTo>
                    <a:lnTo>
                      <a:pt x="25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2" name="Freeform 44"/>
              <p:cNvSpPr>
                <a:spLocks/>
              </p:cNvSpPr>
              <p:nvPr/>
            </p:nvSpPr>
            <p:spPr bwMode="auto">
              <a:xfrm>
                <a:off x="4505" y="3503"/>
                <a:ext cx="13" cy="3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20" y="16"/>
                  </a:cxn>
                  <a:cxn ang="0">
                    <a:pos x="42" y="14"/>
                  </a:cxn>
                  <a:cxn ang="0">
                    <a:pos x="78" y="19"/>
                  </a:cxn>
                  <a:cxn ang="0">
                    <a:pos x="53" y="10"/>
                  </a:cxn>
                  <a:cxn ang="0">
                    <a:pos x="42" y="4"/>
                  </a:cxn>
                  <a:cxn ang="0">
                    <a:pos x="26" y="6"/>
                  </a:cxn>
                  <a:cxn ang="0">
                    <a:pos x="16" y="0"/>
                  </a:cxn>
                  <a:cxn ang="0">
                    <a:pos x="4" y="10"/>
                  </a:cxn>
                  <a:cxn ang="0">
                    <a:pos x="0" y="20"/>
                  </a:cxn>
                </a:cxnLst>
                <a:rect l="0" t="0" r="r" b="b"/>
                <a:pathLst>
                  <a:path w="78" h="20">
                    <a:moveTo>
                      <a:pt x="0" y="20"/>
                    </a:moveTo>
                    <a:lnTo>
                      <a:pt x="20" y="16"/>
                    </a:lnTo>
                    <a:lnTo>
                      <a:pt x="42" y="14"/>
                    </a:lnTo>
                    <a:lnTo>
                      <a:pt x="78" y="19"/>
                    </a:lnTo>
                    <a:lnTo>
                      <a:pt x="53" y="10"/>
                    </a:lnTo>
                    <a:lnTo>
                      <a:pt x="42" y="4"/>
                    </a:lnTo>
                    <a:lnTo>
                      <a:pt x="26" y="6"/>
                    </a:lnTo>
                    <a:lnTo>
                      <a:pt x="16" y="0"/>
                    </a:lnTo>
                    <a:lnTo>
                      <a:pt x="4" y="1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3" name="Freeform 45"/>
              <p:cNvSpPr>
                <a:spLocks/>
              </p:cNvSpPr>
              <p:nvPr/>
            </p:nvSpPr>
            <p:spPr bwMode="auto">
              <a:xfrm>
                <a:off x="4463" y="3453"/>
                <a:ext cx="59" cy="47"/>
              </a:xfrm>
              <a:custGeom>
                <a:avLst/>
                <a:gdLst/>
                <a:ahLst/>
                <a:cxnLst>
                  <a:cxn ang="0">
                    <a:pos x="87" y="173"/>
                  </a:cxn>
                  <a:cxn ang="0">
                    <a:pos x="131" y="185"/>
                  </a:cxn>
                  <a:cxn ang="0">
                    <a:pos x="176" y="185"/>
                  </a:cxn>
                  <a:cxn ang="0">
                    <a:pos x="219" y="172"/>
                  </a:cxn>
                  <a:cxn ang="0">
                    <a:pos x="266" y="144"/>
                  </a:cxn>
                  <a:cxn ang="0">
                    <a:pos x="310" y="105"/>
                  </a:cxn>
                  <a:cxn ang="0">
                    <a:pos x="349" y="72"/>
                  </a:cxn>
                  <a:cxn ang="0">
                    <a:pos x="355" y="34"/>
                  </a:cxn>
                  <a:cxn ang="0">
                    <a:pos x="342" y="21"/>
                  </a:cxn>
                  <a:cxn ang="0">
                    <a:pos x="292" y="4"/>
                  </a:cxn>
                  <a:cxn ang="0">
                    <a:pos x="229" y="0"/>
                  </a:cxn>
                  <a:cxn ang="0">
                    <a:pos x="202" y="21"/>
                  </a:cxn>
                  <a:cxn ang="0">
                    <a:pos x="173" y="54"/>
                  </a:cxn>
                  <a:cxn ang="0">
                    <a:pos x="139" y="63"/>
                  </a:cxn>
                  <a:cxn ang="0">
                    <a:pos x="111" y="63"/>
                  </a:cxn>
                  <a:cxn ang="0">
                    <a:pos x="160" y="54"/>
                  </a:cxn>
                  <a:cxn ang="0">
                    <a:pos x="187" y="30"/>
                  </a:cxn>
                  <a:cxn ang="0">
                    <a:pos x="215" y="1"/>
                  </a:cxn>
                  <a:cxn ang="0">
                    <a:pos x="172" y="6"/>
                  </a:cxn>
                  <a:cxn ang="0">
                    <a:pos x="104" y="30"/>
                  </a:cxn>
                  <a:cxn ang="0">
                    <a:pos x="69" y="54"/>
                  </a:cxn>
                  <a:cxn ang="0">
                    <a:pos x="43" y="85"/>
                  </a:cxn>
                  <a:cxn ang="0">
                    <a:pos x="36" y="114"/>
                  </a:cxn>
                  <a:cxn ang="0">
                    <a:pos x="36" y="134"/>
                  </a:cxn>
                  <a:cxn ang="0">
                    <a:pos x="40" y="162"/>
                  </a:cxn>
                  <a:cxn ang="0">
                    <a:pos x="33" y="189"/>
                  </a:cxn>
                  <a:cxn ang="0">
                    <a:pos x="26" y="206"/>
                  </a:cxn>
                  <a:cxn ang="0">
                    <a:pos x="12" y="232"/>
                  </a:cxn>
                  <a:cxn ang="0">
                    <a:pos x="1" y="255"/>
                  </a:cxn>
                  <a:cxn ang="0">
                    <a:pos x="0" y="276"/>
                  </a:cxn>
                  <a:cxn ang="0">
                    <a:pos x="5" y="258"/>
                  </a:cxn>
                  <a:cxn ang="0">
                    <a:pos x="23" y="228"/>
                  </a:cxn>
                  <a:cxn ang="0">
                    <a:pos x="43" y="196"/>
                  </a:cxn>
                  <a:cxn ang="0">
                    <a:pos x="46" y="168"/>
                  </a:cxn>
                  <a:cxn ang="0">
                    <a:pos x="52" y="152"/>
                  </a:cxn>
                  <a:cxn ang="0">
                    <a:pos x="61" y="142"/>
                  </a:cxn>
                  <a:cxn ang="0">
                    <a:pos x="83" y="144"/>
                  </a:cxn>
                  <a:cxn ang="0">
                    <a:pos x="105" y="144"/>
                  </a:cxn>
                  <a:cxn ang="0">
                    <a:pos x="145" y="136"/>
                  </a:cxn>
                  <a:cxn ang="0">
                    <a:pos x="183" y="113"/>
                  </a:cxn>
                  <a:cxn ang="0">
                    <a:pos x="203" y="88"/>
                  </a:cxn>
                  <a:cxn ang="0">
                    <a:pos x="177" y="110"/>
                  </a:cxn>
                  <a:cxn ang="0">
                    <a:pos x="139" y="129"/>
                  </a:cxn>
                  <a:cxn ang="0">
                    <a:pos x="108" y="133"/>
                  </a:cxn>
                  <a:cxn ang="0">
                    <a:pos x="88" y="133"/>
                  </a:cxn>
                  <a:cxn ang="0">
                    <a:pos x="131" y="125"/>
                  </a:cxn>
                  <a:cxn ang="0">
                    <a:pos x="162" y="108"/>
                  </a:cxn>
                  <a:cxn ang="0">
                    <a:pos x="188" y="93"/>
                  </a:cxn>
                  <a:cxn ang="0">
                    <a:pos x="212" y="75"/>
                  </a:cxn>
                  <a:cxn ang="0">
                    <a:pos x="205" y="99"/>
                  </a:cxn>
                  <a:cxn ang="0">
                    <a:pos x="180" y="128"/>
                  </a:cxn>
                  <a:cxn ang="0">
                    <a:pos x="140" y="153"/>
                  </a:cxn>
                  <a:cxn ang="0">
                    <a:pos x="109" y="164"/>
                  </a:cxn>
                  <a:cxn ang="0">
                    <a:pos x="87" y="173"/>
                  </a:cxn>
                </a:cxnLst>
                <a:rect l="0" t="0" r="r" b="b"/>
                <a:pathLst>
                  <a:path w="355" h="276">
                    <a:moveTo>
                      <a:pt x="87" y="173"/>
                    </a:moveTo>
                    <a:lnTo>
                      <a:pt x="131" y="185"/>
                    </a:lnTo>
                    <a:lnTo>
                      <a:pt x="176" y="185"/>
                    </a:lnTo>
                    <a:lnTo>
                      <a:pt x="219" y="172"/>
                    </a:lnTo>
                    <a:lnTo>
                      <a:pt x="266" y="144"/>
                    </a:lnTo>
                    <a:lnTo>
                      <a:pt x="310" y="105"/>
                    </a:lnTo>
                    <a:lnTo>
                      <a:pt x="349" y="72"/>
                    </a:lnTo>
                    <a:lnTo>
                      <a:pt x="355" y="34"/>
                    </a:lnTo>
                    <a:lnTo>
                      <a:pt x="342" y="21"/>
                    </a:lnTo>
                    <a:lnTo>
                      <a:pt x="292" y="4"/>
                    </a:lnTo>
                    <a:lnTo>
                      <a:pt x="229" y="0"/>
                    </a:lnTo>
                    <a:lnTo>
                      <a:pt x="202" y="21"/>
                    </a:lnTo>
                    <a:lnTo>
                      <a:pt x="173" y="54"/>
                    </a:lnTo>
                    <a:lnTo>
                      <a:pt x="139" y="63"/>
                    </a:lnTo>
                    <a:lnTo>
                      <a:pt x="111" y="63"/>
                    </a:lnTo>
                    <a:lnTo>
                      <a:pt x="160" y="54"/>
                    </a:lnTo>
                    <a:lnTo>
                      <a:pt x="187" y="30"/>
                    </a:lnTo>
                    <a:lnTo>
                      <a:pt x="215" y="1"/>
                    </a:lnTo>
                    <a:lnTo>
                      <a:pt x="172" y="6"/>
                    </a:lnTo>
                    <a:lnTo>
                      <a:pt x="104" y="30"/>
                    </a:lnTo>
                    <a:lnTo>
                      <a:pt x="69" y="54"/>
                    </a:lnTo>
                    <a:lnTo>
                      <a:pt x="43" y="85"/>
                    </a:lnTo>
                    <a:lnTo>
                      <a:pt x="36" y="114"/>
                    </a:lnTo>
                    <a:lnTo>
                      <a:pt x="36" y="134"/>
                    </a:lnTo>
                    <a:lnTo>
                      <a:pt x="40" y="162"/>
                    </a:lnTo>
                    <a:lnTo>
                      <a:pt x="33" y="189"/>
                    </a:lnTo>
                    <a:lnTo>
                      <a:pt x="26" y="206"/>
                    </a:lnTo>
                    <a:lnTo>
                      <a:pt x="12" y="232"/>
                    </a:lnTo>
                    <a:lnTo>
                      <a:pt x="1" y="255"/>
                    </a:lnTo>
                    <a:lnTo>
                      <a:pt x="0" y="276"/>
                    </a:lnTo>
                    <a:lnTo>
                      <a:pt x="5" y="258"/>
                    </a:lnTo>
                    <a:lnTo>
                      <a:pt x="23" y="228"/>
                    </a:lnTo>
                    <a:lnTo>
                      <a:pt x="43" y="196"/>
                    </a:lnTo>
                    <a:lnTo>
                      <a:pt x="46" y="168"/>
                    </a:lnTo>
                    <a:lnTo>
                      <a:pt x="52" y="152"/>
                    </a:lnTo>
                    <a:lnTo>
                      <a:pt x="61" y="142"/>
                    </a:lnTo>
                    <a:lnTo>
                      <a:pt x="83" y="144"/>
                    </a:lnTo>
                    <a:lnTo>
                      <a:pt x="105" y="144"/>
                    </a:lnTo>
                    <a:lnTo>
                      <a:pt x="145" y="136"/>
                    </a:lnTo>
                    <a:lnTo>
                      <a:pt x="183" y="113"/>
                    </a:lnTo>
                    <a:lnTo>
                      <a:pt x="203" y="88"/>
                    </a:lnTo>
                    <a:lnTo>
                      <a:pt x="177" y="110"/>
                    </a:lnTo>
                    <a:lnTo>
                      <a:pt x="139" y="129"/>
                    </a:lnTo>
                    <a:lnTo>
                      <a:pt x="108" y="133"/>
                    </a:lnTo>
                    <a:lnTo>
                      <a:pt x="88" y="133"/>
                    </a:lnTo>
                    <a:lnTo>
                      <a:pt x="131" y="125"/>
                    </a:lnTo>
                    <a:lnTo>
                      <a:pt x="162" y="108"/>
                    </a:lnTo>
                    <a:lnTo>
                      <a:pt x="188" y="93"/>
                    </a:lnTo>
                    <a:lnTo>
                      <a:pt x="212" y="75"/>
                    </a:lnTo>
                    <a:lnTo>
                      <a:pt x="205" y="99"/>
                    </a:lnTo>
                    <a:lnTo>
                      <a:pt x="180" y="128"/>
                    </a:lnTo>
                    <a:lnTo>
                      <a:pt x="140" y="153"/>
                    </a:lnTo>
                    <a:lnTo>
                      <a:pt x="109" y="164"/>
                    </a:lnTo>
                    <a:lnTo>
                      <a:pt x="87" y="17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4" name="Freeform 46"/>
              <p:cNvSpPr>
                <a:spLocks/>
              </p:cNvSpPr>
              <p:nvPr/>
            </p:nvSpPr>
            <p:spPr bwMode="auto">
              <a:xfrm>
                <a:off x="4502" y="3458"/>
                <a:ext cx="40" cy="52"/>
              </a:xfrm>
              <a:custGeom>
                <a:avLst/>
                <a:gdLst/>
                <a:ahLst/>
                <a:cxnLst>
                  <a:cxn ang="0">
                    <a:pos x="58" y="111"/>
                  </a:cxn>
                  <a:cxn ang="0">
                    <a:pos x="37" y="133"/>
                  </a:cxn>
                  <a:cxn ang="0">
                    <a:pos x="0" y="166"/>
                  </a:cxn>
                  <a:cxn ang="0">
                    <a:pos x="33" y="163"/>
                  </a:cxn>
                  <a:cxn ang="0">
                    <a:pos x="73" y="152"/>
                  </a:cxn>
                  <a:cxn ang="0">
                    <a:pos x="100" y="141"/>
                  </a:cxn>
                  <a:cxn ang="0">
                    <a:pos x="75" y="165"/>
                  </a:cxn>
                  <a:cxn ang="0">
                    <a:pos x="58" y="178"/>
                  </a:cxn>
                  <a:cxn ang="0">
                    <a:pos x="101" y="163"/>
                  </a:cxn>
                  <a:cxn ang="0">
                    <a:pos x="122" y="147"/>
                  </a:cxn>
                  <a:cxn ang="0">
                    <a:pos x="165" y="118"/>
                  </a:cxn>
                  <a:cxn ang="0">
                    <a:pos x="136" y="155"/>
                  </a:cxn>
                  <a:cxn ang="0">
                    <a:pos x="118" y="178"/>
                  </a:cxn>
                  <a:cxn ang="0">
                    <a:pos x="103" y="195"/>
                  </a:cxn>
                  <a:cxn ang="0">
                    <a:pos x="127" y="190"/>
                  </a:cxn>
                  <a:cxn ang="0">
                    <a:pos x="152" y="182"/>
                  </a:cxn>
                  <a:cxn ang="0">
                    <a:pos x="171" y="167"/>
                  </a:cxn>
                  <a:cxn ang="0">
                    <a:pos x="155" y="191"/>
                  </a:cxn>
                  <a:cxn ang="0">
                    <a:pos x="136" y="212"/>
                  </a:cxn>
                  <a:cxn ang="0">
                    <a:pos x="118" y="229"/>
                  </a:cxn>
                  <a:cxn ang="0">
                    <a:pos x="142" y="224"/>
                  </a:cxn>
                  <a:cxn ang="0">
                    <a:pos x="173" y="214"/>
                  </a:cxn>
                  <a:cxn ang="0">
                    <a:pos x="166" y="227"/>
                  </a:cxn>
                  <a:cxn ang="0">
                    <a:pos x="147" y="248"/>
                  </a:cxn>
                  <a:cxn ang="0">
                    <a:pos x="178" y="224"/>
                  </a:cxn>
                  <a:cxn ang="0">
                    <a:pos x="173" y="236"/>
                  </a:cxn>
                  <a:cxn ang="0">
                    <a:pos x="158" y="266"/>
                  </a:cxn>
                  <a:cxn ang="0">
                    <a:pos x="146" y="285"/>
                  </a:cxn>
                  <a:cxn ang="0">
                    <a:pos x="183" y="261"/>
                  </a:cxn>
                  <a:cxn ang="0">
                    <a:pos x="205" y="238"/>
                  </a:cxn>
                  <a:cxn ang="0">
                    <a:pos x="190" y="275"/>
                  </a:cxn>
                  <a:cxn ang="0">
                    <a:pos x="174" y="294"/>
                  </a:cxn>
                  <a:cxn ang="0">
                    <a:pos x="156" y="315"/>
                  </a:cxn>
                  <a:cxn ang="0">
                    <a:pos x="214" y="280"/>
                  </a:cxn>
                  <a:cxn ang="0">
                    <a:pos x="239" y="236"/>
                  </a:cxn>
                  <a:cxn ang="0">
                    <a:pos x="241" y="192"/>
                  </a:cxn>
                  <a:cxn ang="0">
                    <a:pos x="230" y="143"/>
                  </a:cxn>
                  <a:cxn ang="0">
                    <a:pos x="219" y="101"/>
                  </a:cxn>
                  <a:cxn ang="0">
                    <a:pos x="205" y="72"/>
                  </a:cxn>
                  <a:cxn ang="0">
                    <a:pos x="203" y="93"/>
                  </a:cxn>
                  <a:cxn ang="0">
                    <a:pos x="184" y="131"/>
                  </a:cxn>
                  <a:cxn ang="0">
                    <a:pos x="193" y="95"/>
                  </a:cxn>
                  <a:cxn ang="0">
                    <a:pos x="194" y="65"/>
                  </a:cxn>
                  <a:cxn ang="0">
                    <a:pos x="183" y="47"/>
                  </a:cxn>
                  <a:cxn ang="0">
                    <a:pos x="161" y="33"/>
                  </a:cxn>
                  <a:cxn ang="0">
                    <a:pos x="162" y="65"/>
                  </a:cxn>
                  <a:cxn ang="0">
                    <a:pos x="152" y="89"/>
                  </a:cxn>
                  <a:cxn ang="0">
                    <a:pos x="126" y="121"/>
                  </a:cxn>
                  <a:cxn ang="0">
                    <a:pos x="148" y="86"/>
                  </a:cxn>
                  <a:cxn ang="0">
                    <a:pos x="155" y="59"/>
                  </a:cxn>
                  <a:cxn ang="0">
                    <a:pos x="155" y="31"/>
                  </a:cxn>
                  <a:cxn ang="0">
                    <a:pos x="142" y="16"/>
                  </a:cxn>
                  <a:cxn ang="0">
                    <a:pos x="129" y="7"/>
                  </a:cxn>
                  <a:cxn ang="0">
                    <a:pos x="115" y="1"/>
                  </a:cxn>
                  <a:cxn ang="0">
                    <a:pos x="108" y="0"/>
                  </a:cxn>
                  <a:cxn ang="0">
                    <a:pos x="114" y="24"/>
                  </a:cxn>
                  <a:cxn ang="0">
                    <a:pos x="106" y="63"/>
                  </a:cxn>
                  <a:cxn ang="0">
                    <a:pos x="79" y="101"/>
                  </a:cxn>
                  <a:cxn ang="0">
                    <a:pos x="58" y="111"/>
                  </a:cxn>
                </a:cxnLst>
                <a:rect l="0" t="0" r="r" b="b"/>
                <a:pathLst>
                  <a:path w="241" h="315">
                    <a:moveTo>
                      <a:pt x="58" y="111"/>
                    </a:moveTo>
                    <a:lnTo>
                      <a:pt x="37" y="133"/>
                    </a:lnTo>
                    <a:lnTo>
                      <a:pt x="0" y="166"/>
                    </a:lnTo>
                    <a:lnTo>
                      <a:pt x="33" y="163"/>
                    </a:lnTo>
                    <a:lnTo>
                      <a:pt x="73" y="152"/>
                    </a:lnTo>
                    <a:lnTo>
                      <a:pt x="100" y="141"/>
                    </a:lnTo>
                    <a:lnTo>
                      <a:pt x="75" y="165"/>
                    </a:lnTo>
                    <a:lnTo>
                      <a:pt x="58" y="178"/>
                    </a:lnTo>
                    <a:lnTo>
                      <a:pt x="101" y="163"/>
                    </a:lnTo>
                    <a:lnTo>
                      <a:pt x="122" y="147"/>
                    </a:lnTo>
                    <a:lnTo>
                      <a:pt x="165" y="118"/>
                    </a:lnTo>
                    <a:lnTo>
                      <a:pt x="136" y="155"/>
                    </a:lnTo>
                    <a:lnTo>
                      <a:pt x="118" y="178"/>
                    </a:lnTo>
                    <a:lnTo>
                      <a:pt x="103" y="195"/>
                    </a:lnTo>
                    <a:lnTo>
                      <a:pt x="127" y="190"/>
                    </a:lnTo>
                    <a:lnTo>
                      <a:pt x="152" y="182"/>
                    </a:lnTo>
                    <a:lnTo>
                      <a:pt x="171" y="167"/>
                    </a:lnTo>
                    <a:lnTo>
                      <a:pt x="155" y="191"/>
                    </a:lnTo>
                    <a:lnTo>
                      <a:pt x="136" y="212"/>
                    </a:lnTo>
                    <a:lnTo>
                      <a:pt x="118" y="229"/>
                    </a:lnTo>
                    <a:lnTo>
                      <a:pt x="142" y="224"/>
                    </a:lnTo>
                    <a:lnTo>
                      <a:pt x="173" y="214"/>
                    </a:lnTo>
                    <a:lnTo>
                      <a:pt x="166" y="227"/>
                    </a:lnTo>
                    <a:lnTo>
                      <a:pt x="147" y="248"/>
                    </a:lnTo>
                    <a:lnTo>
                      <a:pt x="178" y="224"/>
                    </a:lnTo>
                    <a:lnTo>
                      <a:pt x="173" y="236"/>
                    </a:lnTo>
                    <a:lnTo>
                      <a:pt x="158" y="266"/>
                    </a:lnTo>
                    <a:lnTo>
                      <a:pt x="146" y="285"/>
                    </a:lnTo>
                    <a:lnTo>
                      <a:pt x="183" y="261"/>
                    </a:lnTo>
                    <a:lnTo>
                      <a:pt x="205" y="238"/>
                    </a:lnTo>
                    <a:lnTo>
                      <a:pt x="190" y="275"/>
                    </a:lnTo>
                    <a:lnTo>
                      <a:pt x="174" y="294"/>
                    </a:lnTo>
                    <a:lnTo>
                      <a:pt x="156" y="315"/>
                    </a:lnTo>
                    <a:lnTo>
                      <a:pt x="214" y="280"/>
                    </a:lnTo>
                    <a:lnTo>
                      <a:pt x="239" y="236"/>
                    </a:lnTo>
                    <a:lnTo>
                      <a:pt x="241" y="192"/>
                    </a:lnTo>
                    <a:lnTo>
                      <a:pt x="230" y="143"/>
                    </a:lnTo>
                    <a:lnTo>
                      <a:pt x="219" y="101"/>
                    </a:lnTo>
                    <a:lnTo>
                      <a:pt x="205" y="72"/>
                    </a:lnTo>
                    <a:lnTo>
                      <a:pt x="203" y="93"/>
                    </a:lnTo>
                    <a:lnTo>
                      <a:pt x="184" y="131"/>
                    </a:lnTo>
                    <a:lnTo>
                      <a:pt x="193" y="95"/>
                    </a:lnTo>
                    <a:lnTo>
                      <a:pt x="194" y="65"/>
                    </a:lnTo>
                    <a:lnTo>
                      <a:pt x="183" y="47"/>
                    </a:lnTo>
                    <a:lnTo>
                      <a:pt x="161" y="33"/>
                    </a:lnTo>
                    <a:lnTo>
                      <a:pt x="162" y="65"/>
                    </a:lnTo>
                    <a:lnTo>
                      <a:pt x="152" y="89"/>
                    </a:lnTo>
                    <a:lnTo>
                      <a:pt x="126" y="121"/>
                    </a:lnTo>
                    <a:lnTo>
                      <a:pt x="148" y="86"/>
                    </a:lnTo>
                    <a:lnTo>
                      <a:pt x="155" y="59"/>
                    </a:lnTo>
                    <a:lnTo>
                      <a:pt x="155" y="31"/>
                    </a:lnTo>
                    <a:lnTo>
                      <a:pt x="142" y="16"/>
                    </a:lnTo>
                    <a:lnTo>
                      <a:pt x="129" y="7"/>
                    </a:lnTo>
                    <a:lnTo>
                      <a:pt x="115" y="1"/>
                    </a:lnTo>
                    <a:lnTo>
                      <a:pt x="108" y="0"/>
                    </a:lnTo>
                    <a:lnTo>
                      <a:pt x="114" y="24"/>
                    </a:lnTo>
                    <a:lnTo>
                      <a:pt x="106" y="63"/>
                    </a:lnTo>
                    <a:lnTo>
                      <a:pt x="79" y="101"/>
                    </a:lnTo>
                    <a:lnTo>
                      <a:pt x="58" y="111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5" name="Freeform 47"/>
              <p:cNvSpPr>
                <a:spLocks/>
              </p:cNvSpPr>
              <p:nvPr/>
            </p:nvSpPr>
            <p:spPr bwMode="auto">
              <a:xfrm>
                <a:off x="4462" y="3482"/>
                <a:ext cx="18" cy="36"/>
              </a:xfrm>
              <a:custGeom>
                <a:avLst/>
                <a:gdLst/>
                <a:ahLst/>
                <a:cxnLst>
                  <a:cxn ang="0">
                    <a:pos x="76" y="36"/>
                  </a:cxn>
                  <a:cxn ang="0">
                    <a:pos x="38" y="21"/>
                  </a:cxn>
                  <a:cxn ang="0">
                    <a:pos x="65" y="55"/>
                  </a:cxn>
                  <a:cxn ang="0">
                    <a:pos x="65" y="62"/>
                  </a:cxn>
                  <a:cxn ang="0">
                    <a:pos x="26" y="49"/>
                  </a:cxn>
                  <a:cxn ang="0">
                    <a:pos x="69" y="74"/>
                  </a:cxn>
                  <a:cxn ang="0">
                    <a:pos x="69" y="78"/>
                  </a:cxn>
                  <a:cxn ang="0">
                    <a:pos x="28" y="75"/>
                  </a:cxn>
                  <a:cxn ang="0">
                    <a:pos x="73" y="90"/>
                  </a:cxn>
                  <a:cxn ang="0">
                    <a:pos x="86" y="100"/>
                  </a:cxn>
                  <a:cxn ang="0">
                    <a:pos x="32" y="124"/>
                  </a:cxn>
                  <a:cxn ang="0">
                    <a:pos x="64" y="123"/>
                  </a:cxn>
                  <a:cxn ang="0">
                    <a:pos x="102" y="103"/>
                  </a:cxn>
                  <a:cxn ang="0">
                    <a:pos x="64" y="139"/>
                  </a:cxn>
                  <a:cxn ang="0">
                    <a:pos x="15" y="147"/>
                  </a:cxn>
                  <a:cxn ang="0">
                    <a:pos x="76" y="146"/>
                  </a:cxn>
                  <a:cxn ang="0">
                    <a:pos x="91" y="157"/>
                  </a:cxn>
                  <a:cxn ang="0">
                    <a:pos x="60" y="181"/>
                  </a:cxn>
                  <a:cxn ang="0">
                    <a:pos x="98" y="163"/>
                  </a:cxn>
                  <a:cxn ang="0">
                    <a:pos x="75" y="201"/>
                  </a:cxn>
                  <a:cxn ang="0">
                    <a:pos x="94" y="197"/>
                  </a:cxn>
                  <a:cxn ang="0">
                    <a:pos x="63" y="216"/>
                  </a:cxn>
                  <a:cxn ang="0">
                    <a:pos x="16" y="176"/>
                  </a:cxn>
                  <a:cxn ang="0">
                    <a:pos x="49" y="168"/>
                  </a:cxn>
                  <a:cxn ang="0">
                    <a:pos x="11" y="168"/>
                  </a:cxn>
                  <a:cxn ang="0">
                    <a:pos x="1" y="152"/>
                  </a:cxn>
                  <a:cxn ang="0">
                    <a:pos x="2" y="107"/>
                  </a:cxn>
                  <a:cxn ang="0">
                    <a:pos x="12" y="78"/>
                  </a:cxn>
                  <a:cxn ang="0">
                    <a:pos x="23" y="82"/>
                  </a:cxn>
                  <a:cxn ang="0">
                    <a:pos x="21" y="54"/>
                  </a:cxn>
                  <a:cxn ang="0">
                    <a:pos x="32" y="25"/>
                  </a:cxn>
                  <a:cxn ang="0">
                    <a:pos x="47" y="0"/>
                  </a:cxn>
                  <a:cxn ang="0">
                    <a:pos x="70" y="25"/>
                  </a:cxn>
                </a:cxnLst>
                <a:rect l="0" t="0" r="r" b="b"/>
                <a:pathLst>
                  <a:path w="107" h="218">
                    <a:moveTo>
                      <a:pt x="107" y="33"/>
                    </a:moveTo>
                    <a:lnTo>
                      <a:pt x="76" y="36"/>
                    </a:lnTo>
                    <a:lnTo>
                      <a:pt x="64" y="32"/>
                    </a:lnTo>
                    <a:lnTo>
                      <a:pt x="38" y="21"/>
                    </a:lnTo>
                    <a:lnTo>
                      <a:pt x="49" y="42"/>
                    </a:lnTo>
                    <a:lnTo>
                      <a:pt x="65" y="55"/>
                    </a:lnTo>
                    <a:lnTo>
                      <a:pt x="86" y="58"/>
                    </a:lnTo>
                    <a:lnTo>
                      <a:pt x="65" y="62"/>
                    </a:lnTo>
                    <a:lnTo>
                      <a:pt x="37" y="58"/>
                    </a:lnTo>
                    <a:lnTo>
                      <a:pt x="26" y="49"/>
                    </a:lnTo>
                    <a:lnTo>
                      <a:pt x="46" y="68"/>
                    </a:lnTo>
                    <a:lnTo>
                      <a:pt x="69" y="74"/>
                    </a:lnTo>
                    <a:lnTo>
                      <a:pt x="82" y="70"/>
                    </a:lnTo>
                    <a:lnTo>
                      <a:pt x="69" y="78"/>
                    </a:lnTo>
                    <a:lnTo>
                      <a:pt x="48" y="78"/>
                    </a:lnTo>
                    <a:lnTo>
                      <a:pt x="28" y="75"/>
                    </a:lnTo>
                    <a:lnTo>
                      <a:pt x="49" y="87"/>
                    </a:lnTo>
                    <a:lnTo>
                      <a:pt x="73" y="90"/>
                    </a:lnTo>
                    <a:lnTo>
                      <a:pt x="100" y="85"/>
                    </a:lnTo>
                    <a:lnTo>
                      <a:pt x="86" y="100"/>
                    </a:lnTo>
                    <a:lnTo>
                      <a:pt x="58" y="121"/>
                    </a:lnTo>
                    <a:lnTo>
                      <a:pt x="32" y="124"/>
                    </a:lnTo>
                    <a:lnTo>
                      <a:pt x="48" y="127"/>
                    </a:lnTo>
                    <a:lnTo>
                      <a:pt x="64" y="123"/>
                    </a:lnTo>
                    <a:lnTo>
                      <a:pt x="88" y="119"/>
                    </a:lnTo>
                    <a:lnTo>
                      <a:pt x="102" y="103"/>
                    </a:lnTo>
                    <a:lnTo>
                      <a:pt x="84" y="131"/>
                    </a:lnTo>
                    <a:lnTo>
                      <a:pt x="64" y="139"/>
                    </a:lnTo>
                    <a:lnTo>
                      <a:pt x="48" y="145"/>
                    </a:lnTo>
                    <a:lnTo>
                      <a:pt x="15" y="147"/>
                    </a:lnTo>
                    <a:lnTo>
                      <a:pt x="46" y="154"/>
                    </a:lnTo>
                    <a:lnTo>
                      <a:pt x="76" y="146"/>
                    </a:lnTo>
                    <a:lnTo>
                      <a:pt x="98" y="134"/>
                    </a:lnTo>
                    <a:lnTo>
                      <a:pt x="91" y="157"/>
                    </a:lnTo>
                    <a:lnTo>
                      <a:pt x="71" y="176"/>
                    </a:lnTo>
                    <a:lnTo>
                      <a:pt x="60" y="181"/>
                    </a:lnTo>
                    <a:lnTo>
                      <a:pt x="84" y="172"/>
                    </a:lnTo>
                    <a:lnTo>
                      <a:pt x="98" y="163"/>
                    </a:lnTo>
                    <a:lnTo>
                      <a:pt x="90" y="191"/>
                    </a:lnTo>
                    <a:lnTo>
                      <a:pt x="75" y="201"/>
                    </a:lnTo>
                    <a:lnTo>
                      <a:pt x="64" y="205"/>
                    </a:lnTo>
                    <a:lnTo>
                      <a:pt x="94" y="197"/>
                    </a:lnTo>
                    <a:lnTo>
                      <a:pt x="79" y="218"/>
                    </a:lnTo>
                    <a:lnTo>
                      <a:pt x="63" y="216"/>
                    </a:lnTo>
                    <a:lnTo>
                      <a:pt x="44" y="202"/>
                    </a:lnTo>
                    <a:lnTo>
                      <a:pt x="16" y="176"/>
                    </a:lnTo>
                    <a:lnTo>
                      <a:pt x="34" y="172"/>
                    </a:lnTo>
                    <a:lnTo>
                      <a:pt x="49" y="168"/>
                    </a:lnTo>
                    <a:lnTo>
                      <a:pt x="28" y="168"/>
                    </a:lnTo>
                    <a:lnTo>
                      <a:pt x="11" y="168"/>
                    </a:lnTo>
                    <a:lnTo>
                      <a:pt x="6" y="162"/>
                    </a:lnTo>
                    <a:lnTo>
                      <a:pt x="1" y="152"/>
                    </a:lnTo>
                    <a:lnTo>
                      <a:pt x="0" y="136"/>
                    </a:lnTo>
                    <a:lnTo>
                      <a:pt x="2" y="107"/>
                    </a:lnTo>
                    <a:lnTo>
                      <a:pt x="8" y="88"/>
                    </a:lnTo>
                    <a:lnTo>
                      <a:pt x="12" y="78"/>
                    </a:lnTo>
                    <a:lnTo>
                      <a:pt x="33" y="93"/>
                    </a:lnTo>
                    <a:lnTo>
                      <a:pt x="23" y="82"/>
                    </a:lnTo>
                    <a:lnTo>
                      <a:pt x="21" y="68"/>
                    </a:lnTo>
                    <a:lnTo>
                      <a:pt x="21" y="54"/>
                    </a:lnTo>
                    <a:lnTo>
                      <a:pt x="27" y="36"/>
                    </a:lnTo>
                    <a:lnTo>
                      <a:pt x="32" y="25"/>
                    </a:lnTo>
                    <a:lnTo>
                      <a:pt x="44" y="9"/>
                    </a:lnTo>
                    <a:lnTo>
                      <a:pt x="47" y="0"/>
                    </a:lnTo>
                    <a:lnTo>
                      <a:pt x="64" y="18"/>
                    </a:lnTo>
                    <a:lnTo>
                      <a:pt x="70" y="25"/>
                    </a:lnTo>
                    <a:lnTo>
                      <a:pt x="107" y="3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6" name="Freeform 48"/>
              <p:cNvSpPr>
                <a:spLocks/>
              </p:cNvSpPr>
              <p:nvPr/>
            </p:nvSpPr>
            <p:spPr bwMode="auto">
              <a:xfrm>
                <a:off x="4521" y="3503"/>
                <a:ext cx="20" cy="24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85" y="33"/>
                  </a:cxn>
                  <a:cxn ang="0">
                    <a:pos x="54" y="48"/>
                  </a:cxn>
                  <a:cxn ang="0">
                    <a:pos x="25" y="58"/>
                  </a:cxn>
                  <a:cxn ang="0">
                    <a:pos x="52" y="58"/>
                  </a:cxn>
                  <a:cxn ang="0">
                    <a:pos x="85" y="50"/>
                  </a:cxn>
                  <a:cxn ang="0">
                    <a:pos x="63" y="61"/>
                  </a:cxn>
                  <a:cxn ang="0">
                    <a:pos x="42" y="67"/>
                  </a:cxn>
                  <a:cxn ang="0">
                    <a:pos x="21" y="70"/>
                  </a:cxn>
                  <a:cxn ang="0">
                    <a:pos x="13" y="70"/>
                  </a:cxn>
                  <a:cxn ang="0">
                    <a:pos x="25" y="74"/>
                  </a:cxn>
                  <a:cxn ang="0">
                    <a:pos x="53" y="73"/>
                  </a:cxn>
                  <a:cxn ang="0">
                    <a:pos x="75" y="67"/>
                  </a:cxn>
                  <a:cxn ang="0">
                    <a:pos x="61" y="74"/>
                  </a:cxn>
                  <a:cxn ang="0">
                    <a:pos x="30" y="94"/>
                  </a:cxn>
                  <a:cxn ang="0">
                    <a:pos x="11" y="99"/>
                  </a:cxn>
                  <a:cxn ang="0">
                    <a:pos x="30" y="99"/>
                  </a:cxn>
                  <a:cxn ang="0">
                    <a:pos x="58" y="93"/>
                  </a:cxn>
                  <a:cxn ang="0">
                    <a:pos x="42" y="103"/>
                  </a:cxn>
                  <a:cxn ang="0">
                    <a:pos x="19" y="109"/>
                  </a:cxn>
                  <a:cxn ang="0">
                    <a:pos x="2" y="114"/>
                  </a:cxn>
                  <a:cxn ang="0">
                    <a:pos x="33" y="114"/>
                  </a:cxn>
                  <a:cxn ang="0">
                    <a:pos x="54" y="109"/>
                  </a:cxn>
                  <a:cxn ang="0">
                    <a:pos x="9" y="131"/>
                  </a:cxn>
                  <a:cxn ang="0">
                    <a:pos x="0" y="143"/>
                  </a:cxn>
                  <a:cxn ang="0">
                    <a:pos x="33" y="128"/>
                  </a:cxn>
                  <a:cxn ang="0">
                    <a:pos x="53" y="114"/>
                  </a:cxn>
                  <a:cxn ang="0">
                    <a:pos x="84" y="94"/>
                  </a:cxn>
                  <a:cxn ang="0">
                    <a:pos x="113" y="68"/>
                  </a:cxn>
                  <a:cxn ang="0">
                    <a:pos x="101" y="74"/>
                  </a:cxn>
                  <a:cxn ang="0">
                    <a:pos x="66" y="86"/>
                  </a:cxn>
                  <a:cxn ang="0">
                    <a:pos x="90" y="74"/>
                  </a:cxn>
                  <a:cxn ang="0">
                    <a:pos x="110" y="58"/>
                  </a:cxn>
                  <a:cxn ang="0">
                    <a:pos x="118" y="36"/>
                  </a:cxn>
                  <a:cxn ang="0">
                    <a:pos x="101" y="54"/>
                  </a:cxn>
                  <a:cxn ang="0">
                    <a:pos x="88" y="61"/>
                  </a:cxn>
                  <a:cxn ang="0">
                    <a:pos x="101" y="48"/>
                  </a:cxn>
                  <a:cxn ang="0">
                    <a:pos x="117" y="27"/>
                  </a:cxn>
                  <a:cxn ang="0">
                    <a:pos x="117" y="0"/>
                  </a:cxn>
                </a:cxnLst>
                <a:rect l="0" t="0" r="r" b="b"/>
                <a:pathLst>
                  <a:path w="118" h="143">
                    <a:moveTo>
                      <a:pt x="117" y="0"/>
                    </a:moveTo>
                    <a:lnTo>
                      <a:pt x="85" y="33"/>
                    </a:lnTo>
                    <a:lnTo>
                      <a:pt x="54" y="48"/>
                    </a:lnTo>
                    <a:lnTo>
                      <a:pt x="25" y="58"/>
                    </a:lnTo>
                    <a:lnTo>
                      <a:pt x="52" y="58"/>
                    </a:lnTo>
                    <a:lnTo>
                      <a:pt x="85" y="50"/>
                    </a:lnTo>
                    <a:lnTo>
                      <a:pt x="63" y="61"/>
                    </a:lnTo>
                    <a:lnTo>
                      <a:pt x="42" y="67"/>
                    </a:lnTo>
                    <a:lnTo>
                      <a:pt x="21" y="70"/>
                    </a:lnTo>
                    <a:lnTo>
                      <a:pt x="13" y="70"/>
                    </a:lnTo>
                    <a:lnTo>
                      <a:pt x="25" y="74"/>
                    </a:lnTo>
                    <a:lnTo>
                      <a:pt x="53" y="73"/>
                    </a:lnTo>
                    <a:lnTo>
                      <a:pt x="75" y="67"/>
                    </a:lnTo>
                    <a:lnTo>
                      <a:pt x="61" y="74"/>
                    </a:lnTo>
                    <a:lnTo>
                      <a:pt x="30" y="94"/>
                    </a:lnTo>
                    <a:lnTo>
                      <a:pt x="11" y="99"/>
                    </a:lnTo>
                    <a:lnTo>
                      <a:pt x="30" y="99"/>
                    </a:lnTo>
                    <a:lnTo>
                      <a:pt x="58" y="93"/>
                    </a:lnTo>
                    <a:lnTo>
                      <a:pt x="42" y="103"/>
                    </a:lnTo>
                    <a:lnTo>
                      <a:pt x="19" y="109"/>
                    </a:lnTo>
                    <a:lnTo>
                      <a:pt x="2" y="114"/>
                    </a:lnTo>
                    <a:lnTo>
                      <a:pt x="33" y="114"/>
                    </a:lnTo>
                    <a:lnTo>
                      <a:pt x="54" y="109"/>
                    </a:lnTo>
                    <a:lnTo>
                      <a:pt x="9" y="131"/>
                    </a:lnTo>
                    <a:lnTo>
                      <a:pt x="0" y="143"/>
                    </a:lnTo>
                    <a:lnTo>
                      <a:pt x="33" y="128"/>
                    </a:lnTo>
                    <a:lnTo>
                      <a:pt x="53" y="114"/>
                    </a:lnTo>
                    <a:lnTo>
                      <a:pt x="84" y="94"/>
                    </a:lnTo>
                    <a:lnTo>
                      <a:pt x="113" y="68"/>
                    </a:lnTo>
                    <a:lnTo>
                      <a:pt x="101" y="74"/>
                    </a:lnTo>
                    <a:lnTo>
                      <a:pt x="66" y="86"/>
                    </a:lnTo>
                    <a:lnTo>
                      <a:pt x="90" y="74"/>
                    </a:lnTo>
                    <a:lnTo>
                      <a:pt x="110" y="58"/>
                    </a:lnTo>
                    <a:lnTo>
                      <a:pt x="118" y="36"/>
                    </a:lnTo>
                    <a:lnTo>
                      <a:pt x="101" y="54"/>
                    </a:lnTo>
                    <a:lnTo>
                      <a:pt x="88" y="61"/>
                    </a:lnTo>
                    <a:lnTo>
                      <a:pt x="101" y="48"/>
                    </a:lnTo>
                    <a:lnTo>
                      <a:pt x="117" y="2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7" name="Freeform 49"/>
              <p:cNvSpPr>
                <a:spLocks/>
              </p:cNvSpPr>
              <p:nvPr/>
            </p:nvSpPr>
            <p:spPr bwMode="auto">
              <a:xfrm>
                <a:off x="4528" y="3525"/>
                <a:ext cx="7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24"/>
                  </a:cxn>
                  <a:cxn ang="0">
                    <a:pos x="23" y="36"/>
                  </a:cxn>
                  <a:cxn ang="0">
                    <a:pos x="43" y="49"/>
                  </a:cxn>
                  <a:cxn ang="0">
                    <a:pos x="16" y="41"/>
                  </a:cxn>
                  <a:cxn ang="0">
                    <a:pos x="5" y="28"/>
                  </a:cxn>
                  <a:cxn ang="0">
                    <a:pos x="0" y="0"/>
                  </a:cxn>
                </a:cxnLst>
                <a:rect l="0" t="0" r="r" b="b"/>
                <a:pathLst>
                  <a:path w="43" h="49">
                    <a:moveTo>
                      <a:pt x="0" y="0"/>
                    </a:moveTo>
                    <a:lnTo>
                      <a:pt x="12" y="24"/>
                    </a:lnTo>
                    <a:lnTo>
                      <a:pt x="23" y="36"/>
                    </a:lnTo>
                    <a:lnTo>
                      <a:pt x="43" y="49"/>
                    </a:lnTo>
                    <a:lnTo>
                      <a:pt x="16" y="41"/>
                    </a:lnTo>
                    <a:lnTo>
                      <a:pt x="5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8" name="Freeform 50"/>
              <p:cNvSpPr>
                <a:spLocks/>
              </p:cNvSpPr>
              <p:nvPr/>
            </p:nvSpPr>
            <p:spPr bwMode="auto">
              <a:xfrm>
                <a:off x="4526" y="3528"/>
                <a:ext cx="5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6"/>
                  </a:cxn>
                  <a:cxn ang="0">
                    <a:pos x="21" y="31"/>
                  </a:cxn>
                  <a:cxn ang="0">
                    <a:pos x="32" y="41"/>
                  </a:cxn>
                  <a:cxn ang="0">
                    <a:pos x="11" y="27"/>
                  </a:cxn>
                  <a:cxn ang="0">
                    <a:pos x="1" y="25"/>
                  </a:cxn>
                  <a:cxn ang="0">
                    <a:pos x="0" y="0"/>
                  </a:cxn>
                </a:cxnLst>
                <a:rect l="0" t="0" r="r" b="b"/>
                <a:pathLst>
                  <a:path w="32" h="41">
                    <a:moveTo>
                      <a:pt x="0" y="0"/>
                    </a:moveTo>
                    <a:lnTo>
                      <a:pt x="5" y="16"/>
                    </a:lnTo>
                    <a:lnTo>
                      <a:pt x="21" y="31"/>
                    </a:lnTo>
                    <a:lnTo>
                      <a:pt x="32" y="41"/>
                    </a:lnTo>
                    <a:lnTo>
                      <a:pt x="11" y="27"/>
                    </a:lnTo>
                    <a:lnTo>
                      <a:pt x="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59" name="Freeform 51"/>
              <p:cNvSpPr>
                <a:spLocks/>
              </p:cNvSpPr>
              <p:nvPr/>
            </p:nvSpPr>
            <p:spPr bwMode="auto">
              <a:xfrm>
                <a:off x="4523" y="3530"/>
                <a:ext cx="2" cy="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17"/>
                  </a:cxn>
                  <a:cxn ang="0">
                    <a:pos x="14" y="35"/>
                  </a:cxn>
                  <a:cxn ang="0">
                    <a:pos x="0" y="20"/>
                  </a:cxn>
                  <a:cxn ang="0">
                    <a:pos x="6" y="0"/>
                  </a:cxn>
                </a:cxnLst>
                <a:rect l="0" t="0" r="r" b="b"/>
                <a:pathLst>
                  <a:path w="14" h="35">
                    <a:moveTo>
                      <a:pt x="6" y="0"/>
                    </a:moveTo>
                    <a:lnTo>
                      <a:pt x="6" y="17"/>
                    </a:lnTo>
                    <a:lnTo>
                      <a:pt x="14" y="35"/>
                    </a:lnTo>
                    <a:lnTo>
                      <a:pt x="0" y="2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0" name="Freeform 52"/>
              <p:cNvSpPr>
                <a:spLocks/>
              </p:cNvSpPr>
              <p:nvPr/>
            </p:nvSpPr>
            <p:spPr bwMode="auto">
              <a:xfrm>
                <a:off x="4520" y="3528"/>
                <a:ext cx="2" cy="1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7" y="21"/>
                  </a:cxn>
                  <a:cxn ang="0">
                    <a:pos x="7" y="46"/>
                  </a:cxn>
                  <a:cxn ang="0">
                    <a:pos x="7" y="57"/>
                  </a:cxn>
                  <a:cxn ang="0">
                    <a:pos x="0" y="46"/>
                  </a:cxn>
                  <a:cxn ang="0">
                    <a:pos x="0" y="28"/>
                  </a:cxn>
                  <a:cxn ang="0">
                    <a:pos x="3" y="17"/>
                  </a:cxn>
                  <a:cxn ang="0">
                    <a:pos x="15" y="0"/>
                  </a:cxn>
                </a:cxnLst>
                <a:rect l="0" t="0" r="r" b="b"/>
                <a:pathLst>
                  <a:path w="15" h="57">
                    <a:moveTo>
                      <a:pt x="15" y="0"/>
                    </a:moveTo>
                    <a:lnTo>
                      <a:pt x="7" y="21"/>
                    </a:lnTo>
                    <a:lnTo>
                      <a:pt x="7" y="46"/>
                    </a:lnTo>
                    <a:lnTo>
                      <a:pt x="7" y="57"/>
                    </a:lnTo>
                    <a:lnTo>
                      <a:pt x="0" y="46"/>
                    </a:lnTo>
                    <a:lnTo>
                      <a:pt x="0" y="28"/>
                    </a:lnTo>
                    <a:lnTo>
                      <a:pt x="3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1" name="Freeform 53"/>
              <p:cNvSpPr>
                <a:spLocks/>
              </p:cNvSpPr>
              <p:nvPr/>
            </p:nvSpPr>
            <p:spPr bwMode="auto">
              <a:xfrm>
                <a:off x="4470" y="3519"/>
                <a:ext cx="7" cy="1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20"/>
                  </a:cxn>
                  <a:cxn ang="0">
                    <a:pos x="27" y="44"/>
                  </a:cxn>
                  <a:cxn ang="0">
                    <a:pos x="21" y="72"/>
                  </a:cxn>
                  <a:cxn ang="0">
                    <a:pos x="0" y="90"/>
                  </a:cxn>
                  <a:cxn ang="0">
                    <a:pos x="21" y="78"/>
                  </a:cxn>
                  <a:cxn ang="0">
                    <a:pos x="36" y="56"/>
                  </a:cxn>
                  <a:cxn ang="0">
                    <a:pos x="38" y="33"/>
                  </a:cxn>
                  <a:cxn ang="0">
                    <a:pos x="32" y="0"/>
                  </a:cxn>
                </a:cxnLst>
                <a:rect l="0" t="0" r="r" b="b"/>
                <a:pathLst>
                  <a:path w="38" h="90">
                    <a:moveTo>
                      <a:pt x="32" y="0"/>
                    </a:moveTo>
                    <a:lnTo>
                      <a:pt x="32" y="20"/>
                    </a:lnTo>
                    <a:lnTo>
                      <a:pt x="27" y="44"/>
                    </a:lnTo>
                    <a:lnTo>
                      <a:pt x="21" y="72"/>
                    </a:lnTo>
                    <a:lnTo>
                      <a:pt x="0" y="90"/>
                    </a:lnTo>
                    <a:lnTo>
                      <a:pt x="21" y="78"/>
                    </a:lnTo>
                    <a:lnTo>
                      <a:pt x="36" y="56"/>
                    </a:lnTo>
                    <a:lnTo>
                      <a:pt x="38" y="33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2" name="Freeform 54"/>
              <p:cNvSpPr>
                <a:spLocks/>
              </p:cNvSpPr>
              <p:nvPr/>
            </p:nvSpPr>
            <p:spPr bwMode="auto">
              <a:xfrm>
                <a:off x="4474" y="3519"/>
                <a:ext cx="6" cy="1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5" y="26"/>
                  </a:cxn>
                  <a:cxn ang="0">
                    <a:pos x="22" y="61"/>
                  </a:cxn>
                  <a:cxn ang="0">
                    <a:pos x="13" y="76"/>
                  </a:cxn>
                  <a:cxn ang="0">
                    <a:pos x="0" y="99"/>
                  </a:cxn>
                  <a:cxn ang="0">
                    <a:pos x="23" y="80"/>
                  </a:cxn>
                  <a:cxn ang="0">
                    <a:pos x="34" y="54"/>
                  </a:cxn>
                  <a:cxn ang="0">
                    <a:pos x="33" y="30"/>
                  </a:cxn>
                  <a:cxn ang="0">
                    <a:pos x="19" y="0"/>
                  </a:cxn>
                </a:cxnLst>
                <a:rect l="0" t="0" r="r" b="b"/>
                <a:pathLst>
                  <a:path w="34" h="99">
                    <a:moveTo>
                      <a:pt x="19" y="0"/>
                    </a:moveTo>
                    <a:lnTo>
                      <a:pt x="25" y="26"/>
                    </a:lnTo>
                    <a:lnTo>
                      <a:pt x="22" y="61"/>
                    </a:lnTo>
                    <a:lnTo>
                      <a:pt x="13" y="76"/>
                    </a:lnTo>
                    <a:lnTo>
                      <a:pt x="0" y="99"/>
                    </a:lnTo>
                    <a:lnTo>
                      <a:pt x="23" y="80"/>
                    </a:lnTo>
                    <a:lnTo>
                      <a:pt x="34" y="54"/>
                    </a:lnTo>
                    <a:lnTo>
                      <a:pt x="33" y="3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3" name="Freeform 55"/>
              <p:cNvSpPr>
                <a:spLocks/>
              </p:cNvSpPr>
              <p:nvPr/>
            </p:nvSpPr>
            <p:spPr bwMode="auto">
              <a:xfrm>
                <a:off x="4478" y="3528"/>
                <a:ext cx="2" cy="9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8" y="33"/>
                  </a:cxn>
                  <a:cxn ang="0">
                    <a:pos x="10" y="9"/>
                  </a:cxn>
                  <a:cxn ang="0">
                    <a:pos x="11" y="0"/>
                  </a:cxn>
                  <a:cxn ang="0">
                    <a:pos x="13" y="24"/>
                  </a:cxn>
                  <a:cxn ang="0">
                    <a:pos x="13" y="46"/>
                  </a:cxn>
                  <a:cxn ang="0">
                    <a:pos x="0" y="53"/>
                  </a:cxn>
                </a:cxnLst>
                <a:rect l="0" t="0" r="r" b="b"/>
                <a:pathLst>
                  <a:path w="13" h="53">
                    <a:moveTo>
                      <a:pt x="0" y="53"/>
                    </a:moveTo>
                    <a:lnTo>
                      <a:pt x="8" y="33"/>
                    </a:lnTo>
                    <a:lnTo>
                      <a:pt x="10" y="9"/>
                    </a:lnTo>
                    <a:lnTo>
                      <a:pt x="11" y="0"/>
                    </a:lnTo>
                    <a:lnTo>
                      <a:pt x="13" y="24"/>
                    </a:lnTo>
                    <a:lnTo>
                      <a:pt x="13" y="46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4" name="Oval 56"/>
              <p:cNvSpPr>
                <a:spLocks noChangeArrowheads="1"/>
              </p:cNvSpPr>
              <p:nvPr/>
            </p:nvSpPr>
            <p:spPr bwMode="auto">
              <a:xfrm>
                <a:off x="4470" y="3515"/>
                <a:ext cx="9" cy="9"/>
              </a:xfrm>
              <a:prstGeom prst="ellipse">
                <a:avLst/>
              </a:prstGeom>
              <a:solidFill>
                <a:srgbClr val="E00000"/>
              </a:solidFill>
              <a:ln w="1588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5" name="Oval 57"/>
              <p:cNvSpPr>
                <a:spLocks noChangeArrowheads="1"/>
              </p:cNvSpPr>
              <p:nvPr/>
            </p:nvSpPr>
            <p:spPr bwMode="auto">
              <a:xfrm>
                <a:off x="4521" y="3517"/>
                <a:ext cx="8" cy="9"/>
              </a:xfrm>
              <a:prstGeom prst="ellipse">
                <a:avLst/>
              </a:prstGeom>
              <a:solidFill>
                <a:srgbClr val="E00000"/>
              </a:solidFill>
              <a:ln w="1588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6" name="Freeform 58"/>
              <p:cNvSpPr>
                <a:spLocks/>
              </p:cNvSpPr>
              <p:nvPr/>
            </p:nvSpPr>
            <p:spPr bwMode="auto">
              <a:xfrm>
                <a:off x="4493" y="3686"/>
                <a:ext cx="81" cy="60"/>
              </a:xfrm>
              <a:custGeom>
                <a:avLst/>
                <a:gdLst/>
                <a:ahLst/>
                <a:cxnLst>
                  <a:cxn ang="0">
                    <a:pos x="432" y="0"/>
                  </a:cxn>
                  <a:cxn ang="0">
                    <a:pos x="267" y="63"/>
                  </a:cxn>
                  <a:cxn ang="0">
                    <a:pos x="232" y="76"/>
                  </a:cxn>
                  <a:cxn ang="0">
                    <a:pos x="209" y="82"/>
                  </a:cxn>
                  <a:cxn ang="0">
                    <a:pos x="183" y="98"/>
                  </a:cxn>
                  <a:cxn ang="0">
                    <a:pos x="121" y="111"/>
                  </a:cxn>
                  <a:cxn ang="0">
                    <a:pos x="90" y="119"/>
                  </a:cxn>
                  <a:cxn ang="0">
                    <a:pos x="56" y="147"/>
                  </a:cxn>
                  <a:cxn ang="0">
                    <a:pos x="40" y="164"/>
                  </a:cxn>
                  <a:cxn ang="0">
                    <a:pos x="33" y="176"/>
                  </a:cxn>
                  <a:cxn ang="0">
                    <a:pos x="30" y="190"/>
                  </a:cxn>
                  <a:cxn ang="0">
                    <a:pos x="18" y="240"/>
                  </a:cxn>
                  <a:cxn ang="0">
                    <a:pos x="12" y="258"/>
                  </a:cxn>
                  <a:cxn ang="0">
                    <a:pos x="3" y="299"/>
                  </a:cxn>
                  <a:cxn ang="0">
                    <a:pos x="0" y="337"/>
                  </a:cxn>
                  <a:cxn ang="0">
                    <a:pos x="6" y="363"/>
                  </a:cxn>
                  <a:cxn ang="0">
                    <a:pos x="20" y="345"/>
                  </a:cxn>
                  <a:cxn ang="0">
                    <a:pos x="27" y="332"/>
                  </a:cxn>
                  <a:cxn ang="0">
                    <a:pos x="32" y="303"/>
                  </a:cxn>
                  <a:cxn ang="0">
                    <a:pos x="53" y="273"/>
                  </a:cxn>
                  <a:cxn ang="0">
                    <a:pos x="56" y="290"/>
                  </a:cxn>
                  <a:cxn ang="0">
                    <a:pos x="86" y="328"/>
                  </a:cxn>
                  <a:cxn ang="0">
                    <a:pos x="97" y="333"/>
                  </a:cxn>
                  <a:cxn ang="0">
                    <a:pos x="107" y="330"/>
                  </a:cxn>
                  <a:cxn ang="0">
                    <a:pos x="123" y="332"/>
                  </a:cxn>
                  <a:cxn ang="0">
                    <a:pos x="132" y="328"/>
                  </a:cxn>
                  <a:cxn ang="0">
                    <a:pos x="146" y="323"/>
                  </a:cxn>
                  <a:cxn ang="0">
                    <a:pos x="152" y="311"/>
                  </a:cxn>
                  <a:cxn ang="0">
                    <a:pos x="174" y="300"/>
                  </a:cxn>
                  <a:cxn ang="0">
                    <a:pos x="170" y="289"/>
                  </a:cxn>
                  <a:cxn ang="0">
                    <a:pos x="158" y="283"/>
                  </a:cxn>
                  <a:cxn ang="0">
                    <a:pos x="163" y="245"/>
                  </a:cxn>
                  <a:cxn ang="0">
                    <a:pos x="185" y="231"/>
                  </a:cxn>
                  <a:cxn ang="0">
                    <a:pos x="202" y="215"/>
                  </a:cxn>
                  <a:cxn ang="0">
                    <a:pos x="219" y="192"/>
                  </a:cxn>
                  <a:cxn ang="0">
                    <a:pos x="225" y="173"/>
                  </a:cxn>
                  <a:cxn ang="0">
                    <a:pos x="235" y="160"/>
                  </a:cxn>
                  <a:cxn ang="0">
                    <a:pos x="249" y="158"/>
                  </a:cxn>
                  <a:cxn ang="0">
                    <a:pos x="269" y="157"/>
                  </a:cxn>
                  <a:cxn ang="0">
                    <a:pos x="288" y="148"/>
                  </a:cxn>
                  <a:cxn ang="0">
                    <a:pos x="476" y="118"/>
                  </a:cxn>
                  <a:cxn ang="0">
                    <a:pos x="486" y="109"/>
                  </a:cxn>
                  <a:cxn ang="0">
                    <a:pos x="490" y="97"/>
                  </a:cxn>
                  <a:cxn ang="0">
                    <a:pos x="486" y="72"/>
                  </a:cxn>
                  <a:cxn ang="0">
                    <a:pos x="484" y="54"/>
                  </a:cxn>
                  <a:cxn ang="0">
                    <a:pos x="476" y="35"/>
                  </a:cxn>
                  <a:cxn ang="0">
                    <a:pos x="464" y="21"/>
                  </a:cxn>
                  <a:cxn ang="0">
                    <a:pos x="450" y="9"/>
                  </a:cxn>
                  <a:cxn ang="0">
                    <a:pos x="432" y="0"/>
                  </a:cxn>
                </a:cxnLst>
                <a:rect l="0" t="0" r="r" b="b"/>
                <a:pathLst>
                  <a:path w="490" h="363">
                    <a:moveTo>
                      <a:pt x="432" y="0"/>
                    </a:moveTo>
                    <a:lnTo>
                      <a:pt x="267" y="63"/>
                    </a:lnTo>
                    <a:lnTo>
                      <a:pt x="232" y="76"/>
                    </a:lnTo>
                    <a:lnTo>
                      <a:pt x="209" y="82"/>
                    </a:lnTo>
                    <a:lnTo>
                      <a:pt x="183" y="98"/>
                    </a:lnTo>
                    <a:lnTo>
                      <a:pt x="121" y="111"/>
                    </a:lnTo>
                    <a:lnTo>
                      <a:pt x="90" y="119"/>
                    </a:lnTo>
                    <a:lnTo>
                      <a:pt x="56" y="147"/>
                    </a:lnTo>
                    <a:lnTo>
                      <a:pt x="40" y="164"/>
                    </a:lnTo>
                    <a:lnTo>
                      <a:pt x="33" y="176"/>
                    </a:lnTo>
                    <a:lnTo>
                      <a:pt x="30" y="190"/>
                    </a:lnTo>
                    <a:lnTo>
                      <a:pt x="18" y="240"/>
                    </a:lnTo>
                    <a:lnTo>
                      <a:pt x="12" y="258"/>
                    </a:lnTo>
                    <a:lnTo>
                      <a:pt x="3" y="299"/>
                    </a:lnTo>
                    <a:lnTo>
                      <a:pt x="0" y="337"/>
                    </a:lnTo>
                    <a:lnTo>
                      <a:pt x="6" y="363"/>
                    </a:lnTo>
                    <a:lnTo>
                      <a:pt x="20" y="345"/>
                    </a:lnTo>
                    <a:lnTo>
                      <a:pt x="27" y="332"/>
                    </a:lnTo>
                    <a:lnTo>
                      <a:pt x="32" y="303"/>
                    </a:lnTo>
                    <a:lnTo>
                      <a:pt x="53" y="273"/>
                    </a:lnTo>
                    <a:lnTo>
                      <a:pt x="56" y="290"/>
                    </a:lnTo>
                    <a:lnTo>
                      <a:pt x="86" y="328"/>
                    </a:lnTo>
                    <a:lnTo>
                      <a:pt x="97" y="333"/>
                    </a:lnTo>
                    <a:lnTo>
                      <a:pt x="107" y="330"/>
                    </a:lnTo>
                    <a:lnTo>
                      <a:pt x="123" y="332"/>
                    </a:lnTo>
                    <a:lnTo>
                      <a:pt x="132" y="328"/>
                    </a:lnTo>
                    <a:lnTo>
                      <a:pt x="146" y="323"/>
                    </a:lnTo>
                    <a:lnTo>
                      <a:pt x="152" y="311"/>
                    </a:lnTo>
                    <a:lnTo>
                      <a:pt x="174" y="300"/>
                    </a:lnTo>
                    <a:lnTo>
                      <a:pt x="170" y="289"/>
                    </a:lnTo>
                    <a:lnTo>
                      <a:pt x="158" y="283"/>
                    </a:lnTo>
                    <a:lnTo>
                      <a:pt x="163" y="245"/>
                    </a:lnTo>
                    <a:lnTo>
                      <a:pt x="185" y="231"/>
                    </a:lnTo>
                    <a:lnTo>
                      <a:pt x="202" y="215"/>
                    </a:lnTo>
                    <a:lnTo>
                      <a:pt x="219" y="192"/>
                    </a:lnTo>
                    <a:lnTo>
                      <a:pt x="225" y="173"/>
                    </a:lnTo>
                    <a:lnTo>
                      <a:pt x="235" y="160"/>
                    </a:lnTo>
                    <a:lnTo>
                      <a:pt x="249" y="158"/>
                    </a:lnTo>
                    <a:lnTo>
                      <a:pt x="269" y="157"/>
                    </a:lnTo>
                    <a:lnTo>
                      <a:pt x="288" y="148"/>
                    </a:lnTo>
                    <a:lnTo>
                      <a:pt x="476" y="118"/>
                    </a:lnTo>
                    <a:lnTo>
                      <a:pt x="486" y="109"/>
                    </a:lnTo>
                    <a:lnTo>
                      <a:pt x="490" y="97"/>
                    </a:lnTo>
                    <a:lnTo>
                      <a:pt x="486" y="72"/>
                    </a:lnTo>
                    <a:lnTo>
                      <a:pt x="484" y="54"/>
                    </a:lnTo>
                    <a:lnTo>
                      <a:pt x="476" y="35"/>
                    </a:lnTo>
                    <a:lnTo>
                      <a:pt x="464" y="21"/>
                    </a:lnTo>
                    <a:lnTo>
                      <a:pt x="450" y="9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7" name="Freeform 59"/>
              <p:cNvSpPr>
                <a:spLocks/>
              </p:cNvSpPr>
              <p:nvPr/>
            </p:nvSpPr>
            <p:spPr bwMode="auto">
              <a:xfrm>
                <a:off x="4502" y="3717"/>
                <a:ext cx="1" cy="1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9" y="8"/>
                  </a:cxn>
                  <a:cxn ang="0">
                    <a:pos x="4" y="33"/>
                  </a:cxn>
                  <a:cxn ang="0">
                    <a:pos x="0" y="65"/>
                  </a:cxn>
                  <a:cxn ang="0">
                    <a:pos x="2" y="30"/>
                  </a:cxn>
                  <a:cxn ang="0">
                    <a:pos x="4" y="0"/>
                  </a:cxn>
                </a:cxnLst>
                <a:rect l="0" t="0" r="r" b="b"/>
                <a:pathLst>
                  <a:path w="9" h="65">
                    <a:moveTo>
                      <a:pt x="4" y="0"/>
                    </a:moveTo>
                    <a:lnTo>
                      <a:pt x="9" y="8"/>
                    </a:lnTo>
                    <a:lnTo>
                      <a:pt x="4" y="33"/>
                    </a:lnTo>
                    <a:lnTo>
                      <a:pt x="0" y="65"/>
                    </a:lnTo>
                    <a:lnTo>
                      <a:pt x="2" y="3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8" name="Freeform 60"/>
              <p:cNvSpPr>
                <a:spLocks/>
              </p:cNvSpPr>
              <p:nvPr/>
            </p:nvSpPr>
            <p:spPr bwMode="auto">
              <a:xfrm>
                <a:off x="4507" y="3719"/>
                <a:ext cx="2" cy="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5" y="29"/>
                  </a:cxn>
                  <a:cxn ang="0">
                    <a:pos x="3" y="79"/>
                  </a:cxn>
                  <a:cxn ang="0">
                    <a:pos x="2" y="45"/>
                  </a:cxn>
                  <a:cxn ang="0">
                    <a:pos x="0" y="26"/>
                  </a:cxn>
                  <a:cxn ang="0">
                    <a:pos x="0" y="0"/>
                  </a:cxn>
                </a:cxnLst>
                <a:rect l="0" t="0" r="r" b="b"/>
                <a:pathLst>
                  <a:path w="9" h="79">
                    <a:moveTo>
                      <a:pt x="0" y="0"/>
                    </a:moveTo>
                    <a:lnTo>
                      <a:pt x="9" y="10"/>
                    </a:lnTo>
                    <a:lnTo>
                      <a:pt x="5" y="29"/>
                    </a:lnTo>
                    <a:lnTo>
                      <a:pt x="3" y="79"/>
                    </a:lnTo>
                    <a:lnTo>
                      <a:pt x="2" y="45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69" name="Freeform 61"/>
              <p:cNvSpPr>
                <a:spLocks/>
              </p:cNvSpPr>
              <p:nvPr/>
            </p:nvSpPr>
            <p:spPr bwMode="auto">
              <a:xfrm>
                <a:off x="4513" y="3724"/>
                <a:ext cx="1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10"/>
                  </a:cxn>
                  <a:cxn ang="0">
                    <a:pos x="4" y="30"/>
                  </a:cxn>
                  <a:cxn ang="0">
                    <a:pos x="4" y="51"/>
                  </a:cxn>
                  <a:cxn ang="0">
                    <a:pos x="0" y="37"/>
                  </a:cxn>
                  <a:cxn ang="0">
                    <a:pos x="1" y="15"/>
                  </a:cxn>
                  <a:cxn ang="0">
                    <a:pos x="0" y="0"/>
                  </a:cxn>
                </a:cxnLst>
                <a:rect l="0" t="0" r="r" b="b"/>
                <a:pathLst>
                  <a:path w="7" h="51">
                    <a:moveTo>
                      <a:pt x="0" y="0"/>
                    </a:moveTo>
                    <a:lnTo>
                      <a:pt x="7" y="10"/>
                    </a:lnTo>
                    <a:lnTo>
                      <a:pt x="4" y="30"/>
                    </a:lnTo>
                    <a:lnTo>
                      <a:pt x="4" y="51"/>
                    </a:lnTo>
                    <a:lnTo>
                      <a:pt x="0" y="37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0" name="Freeform 62"/>
              <p:cNvSpPr>
                <a:spLocks/>
              </p:cNvSpPr>
              <p:nvPr/>
            </p:nvSpPr>
            <p:spPr bwMode="auto">
              <a:xfrm>
                <a:off x="4503" y="3547"/>
                <a:ext cx="106" cy="161"/>
              </a:xfrm>
              <a:custGeom>
                <a:avLst/>
                <a:gdLst/>
                <a:ahLst/>
                <a:cxnLst>
                  <a:cxn ang="0">
                    <a:pos x="5" y="902"/>
                  </a:cxn>
                  <a:cxn ang="0">
                    <a:pos x="146" y="890"/>
                  </a:cxn>
                  <a:cxn ang="0">
                    <a:pos x="267" y="858"/>
                  </a:cxn>
                  <a:cxn ang="0">
                    <a:pos x="270" y="790"/>
                  </a:cxn>
                  <a:cxn ang="0">
                    <a:pos x="311" y="786"/>
                  </a:cxn>
                  <a:cxn ang="0">
                    <a:pos x="338" y="725"/>
                  </a:cxn>
                  <a:cxn ang="0">
                    <a:pos x="354" y="661"/>
                  </a:cxn>
                  <a:cxn ang="0">
                    <a:pos x="390" y="717"/>
                  </a:cxn>
                  <a:cxn ang="0">
                    <a:pos x="370" y="761"/>
                  </a:cxn>
                  <a:cxn ang="0">
                    <a:pos x="328" y="809"/>
                  </a:cxn>
                  <a:cxn ang="0">
                    <a:pos x="312" y="839"/>
                  </a:cxn>
                  <a:cxn ang="0">
                    <a:pos x="345" y="838"/>
                  </a:cxn>
                  <a:cxn ang="0">
                    <a:pos x="373" y="845"/>
                  </a:cxn>
                  <a:cxn ang="0">
                    <a:pos x="401" y="872"/>
                  </a:cxn>
                  <a:cxn ang="0">
                    <a:pos x="404" y="900"/>
                  </a:cxn>
                  <a:cxn ang="0">
                    <a:pos x="404" y="924"/>
                  </a:cxn>
                  <a:cxn ang="0">
                    <a:pos x="389" y="966"/>
                  </a:cxn>
                  <a:cxn ang="0">
                    <a:pos x="432" y="964"/>
                  </a:cxn>
                  <a:cxn ang="0">
                    <a:pos x="490" y="936"/>
                  </a:cxn>
                  <a:cxn ang="0">
                    <a:pos x="540" y="888"/>
                  </a:cxn>
                  <a:cxn ang="0">
                    <a:pos x="583" y="826"/>
                  </a:cxn>
                  <a:cxn ang="0">
                    <a:pos x="620" y="787"/>
                  </a:cxn>
                  <a:cxn ang="0">
                    <a:pos x="632" y="730"/>
                  </a:cxn>
                  <a:cxn ang="0">
                    <a:pos x="608" y="681"/>
                  </a:cxn>
                  <a:cxn ang="0">
                    <a:pos x="592" y="623"/>
                  </a:cxn>
                  <a:cxn ang="0">
                    <a:pos x="567" y="574"/>
                  </a:cxn>
                  <a:cxn ang="0">
                    <a:pos x="519" y="449"/>
                  </a:cxn>
                  <a:cxn ang="0">
                    <a:pos x="487" y="342"/>
                  </a:cxn>
                  <a:cxn ang="0">
                    <a:pos x="471" y="268"/>
                  </a:cxn>
                  <a:cxn ang="0">
                    <a:pos x="467" y="185"/>
                  </a:cxn>
                  <a:cxn ang="0">
                    <a:pos x="448" y="135"/>
                  </a:cxn>
                  <a:cxn ang="0">
                    <a:pos x="417" y="115"/>
                  </a:cxn>
                  <a:cxn ang="0">
                    <a:pos x="388" y="106"/>
                  </a:cxn>
                  <a:cxn ang="0">
                    <a:pos x="332" y="107"/>
                  </a:cxn>
                  <a:cxn ang="0">
                    <a:pos x="271" y="98"/>
                  </a:cxn>
                  <a:cxn ang="0">
                    <a:pos x="211" y="81"/>
                  </a:cxn>
                  <a:cxn ang="0">
                    <a:pos x="155" y="56"/>
                  </a:cxn>
                  <a:cxn ang="0">
                    <a:pos x="123" y="9"/>
                  </a:cxn>
                  <a:cxn ang="0">
                    <a:pos x="92" y="0"/>
                  </a:cxn>
                  <a:cxn ang="0">
                    <a:pos x="95" y="42"/>
                  </a:cxn>
                  <a:cxn ang="0">
                    <a:pos x="90" y="76"/>
                  </a:cxn>
                  <a:cxn ang="0">
                    <a:pos x="74" y="112"/>
                  </a:cxn>
                  <a:cxn ang="0">
                    <a:pos x="52" y="139"/>
                  </a:cxn>
                  <a:cxn ang="0">
                    <a:pos x="35" y="161"/>
                  </a:cxn>
                  <a:cxn ang="0">
                    <a:pos x="0" y="185"/>
                  </a:cxn>
                  <a:cxn ang="0">
                    <a:pos x="5" y="902"/>
                  </a:cxn>
                </a:cxnLst>
                <a:rect l="0" t="0" r="r" b="b"/>
                <a:pathLst>
                  <a:path w="632" h="966">
                    <a:moveTo>
                      <a:pt x="5" y="902"/>
                    </a:moveTo>
                    <a:lnTo>
                      <a:pt x="146" y="890"/>
                    </a:lnTo>
                    <a:lnTo>
                      <a:pt x="267" y="858"/>
                    </a:lnTo>
                    <a:lnTo>
                      <a:pt x="270" y="790"/>
                    </a:lnTo>
                    <a:lnTo>
                      <a:pt x="311" y="786"/>
                    </a:lnTo>
                    <a:lnTo>
                      <a:pt x="338" y="725"/>
                    </a:lnTo>
                    <a:lnTo>
                      <a:pt x="354" y="661"/>
                    </a:lnTo>
                    <a:lnTo>
                      <a:pt x="390" y="717"/>
                    </a:lnTo>
                    <a:lnTo>
                      <a:pt x="370" y="761"/>
                    </a:lnTo>
                    <a:lnTo>
                      <a:pt x="328" y="809"/>
                    </a:lnTo>
                    <a:lnTo>
                      <a:pt x="312" y="839"/>
                    </a:lnTo>
                    <a:lnTo>
                      <a:pt x="345" y="838"/>
                    </a:lnTo>
                    <a:lnTo>
                      <a:pt x="373" y="845"/>
                    </a:lnTo>
                    <a:lnTo>
                      <a:pt x="401" y="872"/>
                    </a:lnTo>
                    <a:lnTo>
                      <a:pt x="404" y="900"/>
                    </a:lnTo>
                    <a:lnTo>
                      <a:pt x="404" y="924"/>
                    </a:lnTo>
                    <a:lnTo>
                      <a:pt x="389" y="966"/>
                    </a:lnTo>
                    <a:lnTo>
                      <a:pt x="432" y="964"/>
                    </a:lnTo>
                    <a:lnTo>
                      <a:pt x="490" y="936"/>
                    </a:lnTo>
                    <a:lnTo>
                      <a:pt x="540" y="888"/>
                    </a:lnTo>
                    <a:lnTo>
                      <a:pt x="583" y="826"/>
                    </a:lnTo>
                    <a:lnTo>
                      <a:pt x="620" y="787"/>
                    </a:lnTo>
                    <a:lnTo>
                      <a:pt x="632" y="730"/>
                    </a:lnTo>
                    <a:lnTo>
                      <a:pt x="608" y="681"/>
                    </a:lnTo>
                    <a:lnTo>
                      <a:pt x="592" y="623"/>
                    </a:lnTo>
                    <a:lnTo>
                      <a:pt x="567" y="574"/>
                    </a:lnTo>
                    <a:lnTo>
                      <a:pt x="519" y="449"/>
                    </a:lnTo>
                    <a:lnTo>
                      <a:pt x="487" y="342"/>
                    </a:lnTo>
                    <a:lnTo>
                      <a:pt x="471" y="268"/>
                    </a:lnTo>
                    <a:lnTo>
                      <a:pt x="467" y="185"/>
                    </a:lnTo>
                    <a:lnTo>
                      <a:pt x="448" y="135"/>
                    </a:lnTo>
                    <a:lnTo>
                      <a:pt x="417" y="115"/>
                    </a:lnTo>
                    <a:lnTo>
                      <a:pt x="388" y="106"/>
                    </a:lnTo>
                    <a:lnTo>
                      <a:pt x="332" y="107"/>
                    </a:lnTo>
                    <a:lnTo>
                      <a:pt x="271" y="98"/>
                    </a:lnTo>
                    <a:lnTo>
                      <a:pt x="211" y="81"/>
                    </a:lnTo>
                    <a:lnTo>
                      <a:pt x="155" y="56"/>
                    </a:lnTo>
                    <a:lnTo>
                      <a:pt x="123" y="9"/>
                    </a:lnTo>
                    <a:lnTo>
                      <a:pt x="92" y="0"/>
                    </a:lnTo>
                    <a:lnTo>
                      <a:pt x="95" y="42"/>
                    </a:lnTo>
                    <a:lnTo>
                      <a:pt x="90" y="76"/>
                    </a:lnTo>
                    <a:lnTo>
                      <a:pt x="74" y="112"/>
                    </a:lnTo>
                    <a:lnTo>
                      <a:pt x="52" y="139"/>
                    </a:lnTo>
                    <a:lnTo>
                      <a:pt x="35" y="161"/>
                    </a:lnTo>
                    <a:lnTo>
                      <a:pt x="0" y="185"/>
                    </a:lnTo>
                    <a:lnTo>
                      <a:pt x="5" y="902"/>
                    </a:lnTo>
                    <a:close/>
                  </a:path>
                </a:pathLst>
              </a:custGeom>
              <a:solidFill>
                <a:srgbClr val="0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1" name="Freeform 63"/>
              <p:cNvSpPr>
                <a:spLocks/>
              </p:cNvSpPr>
              <p:nvPr/>
            </p:nvSpPr>
            <p:spPr bwMode="auto">
              <a:xfrm>
                <a:off x="4507" y="3561"/>
                <a:ext cx="99" cy="145"/>
              </a:xfrm>
              <a:custGeom>
                <a:avLst/>
                <a:gdLst/>
                <a:ahLst/>
                <a:cxnLst>
                  <a:cxn ang="0">
                    <a:pos x="125" y="81"/>
                  </a:cxn>
                  <a:cxn ang="0">
                    <a:pos x="48" y="163"/>
                  </a:cxn>
                  <a:cxn ang="0">
                    <a:pos x="20" y="196"/>
                  </a:cxn>
                  <a:cxn ang="0">
                    <a:pos x="4" y="416"/>
                  </a:cxn>
                  <a:cxn ang="0">
                    <a:pos x="4" y="563"/>
                  </a:cxn>
                  <a:cxn ang="0">
                    <a:pos x="36" y="796"/>
                  </a:cxn>
                  <a:cxn ang="0">
                    <a:pos x="100" y="755"/>
                  </a:cxn>
                  <a:cxn ang="0">
                    <a:pos x="132" y="560"/>
                  </a:cxn>
                  <a:cxn ang="0">
                    <a:pos x="116" y="681"/>
                  </a:cxn>
                  <a:cxn ang="0">
                    <a:pos x="129" y="783"/>
                  </a:cxn>
                  <a:cxn ang="0">
                    <a:pos x="229" y="706"/>
                  </a:cxn>
                  <a:cxn ang="0">
                    <a:pos x="293" y="645"/>
                  </a:cxn>
                  <a:cxn ang="0">
                    <a:pos x="302" y="493"/>
                  </a:cxn>
                  <a:cxn ang="0">
                    <a:pos x="293" y="379"/>
                  </a:cxn>
                  <a:cxn ang="0">
                    <a:pos x="254" y="535"/>
                  </a:cxn>
                  <a:cxn ang="0">
                    <a:pos x="229" y="657"/>
                  </a:cxn>
                  <a:cxn ang="0">
                    <a:pos x="241" y="506"/>
                  </a:cxn>
                  <a:cxn ang="0">
                    <a:pos x="281" y="363"/>
                  </a:cxn>
                  <a:cxn ang="0">
                    <a:pos x="318" y="241"/>
                  </a:cxn>
                  <a:cxn ang="0">
                    <a:pos x="329" y="257"/>
                  </a:cxn>
                  <a:cxn ang="0">
                    <a:pos x="306" y="395"/>
                  </a:cxn>
                  <a:cxn ang="0">
                    <a:pos x="325" y="514"/>
                  </a:cxn>
                  <a:cxn ang="0">
                    <a:pos x="342" y="580"/>
                  </a:cxn>
                  <a:cxn ang="0">
                    <a:pos x="418" y="580"/>
                  </a:cxn>
                  <a:cxn ang="0">
                    <a:pos x="434" y="486"/>
                  </a:cxn>
                  <a:cxn ang="0">
                    <a:pos x="410" y="424"/>
                  </a:cxn>
                  <a:cxn ang="0">
                    <a:pos x="413" y="314"/>
                  </a:cxn>
                  <a:cxn ang="0">
                    <a:pos x="426" y="437"/>
                  </a:cxn>
                  <a:cxn ang="0">
                    <a:pos x="446" y="514"/>
                  </a:cxn>
                  <a:cxn ang="0">
                    <a:pos x="430" y="587"/>
                  </a:cxn>
                  <a:cxn ang="0">
                    <a:pos x="381" y="632"/>
                  </a:cxn>
                  <a:cxn ang="0">
                    <a:pos x="365" y="681"/>
                  </a:cxn>
                  <a:cxn ang="0">
                    <a:pos x="313" y="743"/>
                  </a:cxn>
                  <a:cxn ang="0">
                    <a:pos x="365" y="751"/>
                  </a:cxn>
                  <a:cxn ang="0">
                    <a:pos x="390" y="808"/>
                  </a:cxn>
                  <a:cxn ang="0">
                    <a:pos x="390" y="873"/>
                  </a:cxn>
                  <a:cxn ang="0">
                    <a:pos x="470" y="832"/>
                  </a:cxn>
                  <a:cxn ang="0">
                    <a:pos x="526" y="747"/>
                  </a:cxn>
                  <a:cxn ang="0">
                    <a:pos x="538" y="698"/>
                  </a:cxn>
                  <a:cxn ang="0">
                    <a:pos x="418" y="747"/>
                  </a:cxn>
                  <a:cxn ang="0">
                    <a:pos x="478" y="694"/>
                  </a:cxn>
                  <a:cxn ang="0">
                    <a:pos x="542" y="685"/>
                  </a:cxn>
                  <a:cxn ang="0">
                    <a:pos x="587" y="674"/>
                  </a:cxn>
                  <a:cxn ang="0">
                    <a:pos x="583" y="629"/>
                  </a:cxn>
                  <a:cxn ang="0">
                    <a:pos x="526" y="625"/>
                  </a:cxn>
                  <a:cxn ang="0">
                    <a:pos x="458" y="653"/>
                  </a:cxn>
                  <a:cxn ang="0">
                    <a:pos x="547" y="596"/>
                  </a:cxn>
                  <a:cxn ang="0">
                    <a:pos x="551" y="547"/>
                  </a:cxn>
                  <a:cxn ang="0">
                    <a:pos x="506" y="469"/>
                  </a:cxn>
                  <a:cxn ang="0">
                    <a:pos x="454" y="314"/>
                  </a:cxn>
                  <a:cxn ang="0">
                    <a:pos x="430" y="192"/>
                  </a:cxn>
                  <a:cxn ang="0">
                    <a:pos x="413" y="199"/>
                  </a:cxn>
                  <a:cxn ang="0">
                    <a:pos x="410" y="175"/>
                  </a:cxn>
                  <a:cxn ang="0">
                    <a:pos x="434" y="122"/>
                  </a:cxn>
                  <a:cxn ang="0">
                    <a:pos x="410" y="56"/>
                  </a:cxn>
                  <a:cxn ang="0">
                    <a:pos x="345" y="40"/>
                  </a:cxn>
                  <a:cxn ang="0">
                    <a:pos x="254" y="32"/>
                  </a:cxn>
                  <a:cxn ang="0">
                    <a:pos x="200" y="118"/>
                  </a:cxn>
                  <a:cxn ang="0">
                    <a:pos x="229" y="45"/>
                  </a:cxn>
                  <a:cxn ang="0">
                    <a:pos x="129" y="0"/>
                  </a:cxn>
                </a:cxnLst>
                <a:rect l="0" t="0" r="r" b="b"/>
                <a:pathLst>
                  <a:path w="590" h="873">
                    <a:moveTo>
                      <a:pt x="129" y="0"/>
                    </a:moveTo>
                    <a:lnTo>
                      <a:pt x="125" y="81"/>
                    </a:lnTo>
                    <a:lnTo>
                      <a:pt x="77" y="130"/>
                    </a:lnTo>
                    <a:lnTo>
                      <a:pt x="48" y="163"/>
                    </a:lnTo>
                    <a:lnTo>
                      <a:pt x="16" y="130"/>
                    </a:lnTo>
                    <a:lnTo>
                      <a:pt x="20" y="196"/>
                    </a:lnTo>
                    <a:lnTo>
                      <a:pt x="7" y="294"/>
                    </a:lnTo>
                    <a:lnTo>
                      <a:pt x="4" y="416"/>
                    </a:lnTo>
                    <a:lnTo>
                      <a:pt x="0" y="498"/>
                    </a:lnTo>
                    <a:lnTo>
                      <a:pt x="4" y="563"/>
                    </a:lnTo>
                    <a:lnTo>
                      <a:pt x="16" y="698"/>
                    </a:lnTo>
                    <a:lnTo>
                      <a:pt x="36" y="796"/>
                    </a:lnTo>
                    <a:lnTo>
                      <a:pt x="109" y="792"/>
                    </a:lnTo>
                    <a:lnTo>
                      <a:pt x="100" y="755"/>
                    </a:lnTo>
                    <a:lnTo>
                      <a:pt x="100" y="661"/>
                    </a:lnTo>
                    <a:lnTo>
                      <a:pt x="132" y="560"/>
                    </a:lnTo>
                    <a:lnTo>
                      <a:pt x="125" y="641"/>
                    </a:lnTo>
                    <a:lnTo>
                      <a:pt x="116" y="681"/>
                    </a:lnTo>
                    <a:lnTo>
                      <a:pt x="120" y="718"/>
                    </a:lnTo>
                    <a:lnTo>
                      <a:pt x="129" y="783"/>
                    </a:lnTo>
                    <a:lnTo>
                      <a:pt x="229" y="759"/>
                    </a:lnTo>
                    <a:lnTo>
                      <a:pt x="229" y="706"/>
                    </a:lnTo>
                    <a:lnTo>
                      <a:pt x="273" y="690"/>
                    </a:lnTo>
                    <a:lnTo>
                      <a:pt x="293" y="645"/>
                    </a:lnTo>
                    <a:lnTo>
                      <a:pt x="322" y="567"/>
                    </a:lnTo>
                    <a:lnTo>
                      <a:pt x="302" y="493"/>
                    </a:lnTo>
                    <a:lnTo>
                      <a:pt x="289" y="420"/>
                    </a:lnTo>
                    <a:lnTo>
                      <a:pt x="293" y="379"/>
                    </a:lnTo>
                    <a:lnTo>
                      <a:pt x="273" y="457"/>
                    </a:lnTo>
                    <a:lnTo>
                      <a:pt x="254" y="535"/>
                    </a:lnTo>
                    <a:lnTo>
                      <a:pt x="241" y="592"/>
                    </a:lnTo>
                    <a:lnTo>
                      <a:pt x="229" y="657"/>
                    </a:lnTo>
                    <a:lnTo>
                      <a:pt x="229" y="576"/>
                    </a:lnTo>
                    <a:lnTo>
                      <a:pt x="241" y="506"/>
                    </a:lnTo>
                    <a:lnTo>
                      <a:pt x="257" y="433"/>
                    </a:lnTo>
                    <a:lnTo>
                      <a:pt x="281" y="363"/>
                    </a:lnTo>
                    <a:lnTo>
                      <a:pt x="293" y="326"/>
                    </a:lnTo>
                    <a:lnTo>
                      <a:pt x="318" y="241"/>
                    </a:lnTo>
                    <a:lnTo>
                      <a:pt x="333" y="175"/>
                    </a:lnTo>
                    <a:lnTo>
                      <a:pt x="329" y="257"/>
                    </a:lnTo>
                    <a:lnTo>
                      <a:pt x="313" y="346"/>
                    </a:lnTo>
                    <a:lnTo>
                      <a:pt x="306" y="395"/>
                    </a:lnTo>
                    <a:lnTo>
                      <a:pt x="309" y="444"/>
                    </a:lnTo>
                    <a:lnTo>
                      <a:pt x="325" y="514"/>
                    </a:lnTo>
                    <a:lnTo>
                      <a:pt x="333" y="547"/>
                    </a:lnTo>
                    <a:lnTo>
                      <a:pt x="342" y="580"/>
                    </a:lnTo>
                    <a:lnTo>
                      <a:pt x="374" y="609"/>
                    </a:lnTo>
                    <a:lnTo>
                      <a:pt x="418" y="580"/>
                    </a:lnTo>
                    <a:lnTo>
                      <a:pt x="434" y="535"/>
                    </a:lnTo>
                    <a:lnTo>
                      <a:pt x="434" y="486"/>
                    </a:lnTo>
                    <a:lnTo>
                      <a:pt x="418" y="457"/>
                    </a:lnTo>
                    <a:lnTo>
                      <a:pt x="410" y="424"/>
                    </a:lnTo>
                    <a:lnTo>
                      <a:pt x="410" y="363"/>
                    </a:lnTo>
                    <a:lnTo>
                      <a:pt x="413" y="314"/>
                    </a:lnTo>
                    <a:lnTo>
                      <a:pt x="418" y="375"/>
                    </a:lnTo>
                    <a:lnTo>
                      <a:pt x="426" y="437"/>
                    </a:lnTo>
                    <a:lnTo>
                      <a:pt x="446" y="465"/>
                    </a:lnTo>
                    <a:lnTo>
                      <a:pt x="446" y="514"/>
                    </a:lnTo>
                    <a:lnTo>
                      <a:pt x="442" y="560"/>
                    </a:lnTo>
                    <a:lnTo>
                      <a:pt x="430" y="587"/>
                    </a:lnTo>
                    <a:lnTo>
                      <a:pt x="397" y="612"/>
                    </a:lnTo>
                    <a:lnTo>
                      <a:pt x="381" y="632"/>
                    </a:lnTo>
                    <a:lnTo>
                      <a:pt x="377" y="653"/>
                    </a:lnTo>
                    <a:lnTo>
                      <a:pt x="365" y="681"/>
                    </a:lnTo>
                    <a:lnTo>
                      <a:pt x="325" y="727"/>
                    </a:lnTo>
                    <a:lnTo>
                      <a:pt x="313" y="743"/>
                    </a:lnTo>
                    <a:lnTo>
                      <a:pt x="342" y="743"/>
                    </a:lnTo>
                    <a:lnTo>
                      <a:pt x="365" y="751"/>
                    </a:lnTo>
                    <a:lnTo>
                      <a:pt x="381" y="776"/>
                    </a:lnTo>
                    <a:lnTo>
                      <a:pt x="390" y="808"/>
                    </a:lnTo>
                    <a:lnTo>
                      <a:pt x="394" y="848"/>
                    </a:lnTo>
                    <a:lnTo>
                      <a:pt x="390" y="873"/>
                    </a:lnTo>
                    <a:lnTo>
                      <a:pt x="430" y="853"/>
                    </a:lnTo>
                    <a:lnTo>
                      <a:pt x="470" y="832"/>
                    </a:lnTo>
                    <a:lnTo>
                      <a:pt x="510" y="788"/>
                    </a:lnTo>
                    <a:lnTo>
                      <a:pt x="526" y="747"/>
                    </a:lnTo>
                    <a:lnTo>
                      <a:pt x="583" y="698"/>
                    </a:lnTo>
                    <a:lnTo>
                      <a:pt x="538" y="698"/>
                    </a:lnTo>
                    <a:lnTo>
                      <a:pt x="462" y="718"/>
                    </a:lnTo>
                    <a:lnTo>
                      <a:pt x="418" y="747"/>
                    </a:lnTo>
                    <a:lnTo>
                      <a:pt x="442" y="714"/>
                    </a:lnTo>
                    <a:lnTo>
                      <a:pt x="478" y="694"/>
                    </a:lnTo>
                    <a:lnTo>
                      <a:pt x="499" y="690"/>
                    </a:lnTo>
                    <a:lnTo>
                      <a:pt x="542" y="685"/>
                    </a:lnTo>
                    <a:lnTo>
                      <a:pt x="579" y="685"/>
                    </a:lnTo>
                    <a:lnTo>
                      <a:pt x="587" y="674"/>
                    </a:lnTo>
                    <a:lnTo>
                      <a:pt x="590" y="645"/>
                    </a:lnTo>
                    <a:lnTo>
                      <a:pt x="583" y="629"/>
                    </a:lnTo>
                    <a:lnTo>
                      <a:pt x="567" y="596"/>
                    </a:lnTo>
                    <a:lnTo>
                      <a:pt x="526" y="625"/>
                    </a:lnTo>
                    <a:lnTo>
                      <a:pt x="494" y="649"/>
                    </a:lnTo>
                    <a:lnTo>
                      <a:pt x="458" y="653"/>
                    </a:lnTo>
                    <a:lnTo>
                      <a:pt x="510" y="620"/>
                    </a:lnTo>
                    <a:lnTo>
                      <a:pt x="547" y="596"/>
                    </a:lnTo>
                    <a:lnTo>
                      <a:pt x="563" y="576"/>
                    </a:lnTo>
                    <a:lnTo>
                      <a:pt x="551" y="547"/>
                    </a:lnTo>
                    <a:lnTo>
                      <a:pt x="531" y="514"/>
                    </a:lnTo>
                    <a:lnTo>
                      <a:pt x="506" y="469"/>
                    </a:lnTo>
                    <a:lnTo>
                      <a:pt x="486" y="395"/>
                    </a:lnTo>
                    <a:lnTo>
                      <a:pt x="454" y="314"/>
                    </a:lnTo>
                    <a:lnTo>
                      <a:pt x="442" y="257"/>
                    </a:lnTo>
                    <a:lnTo>
                      <a:pt x="430" y="192"/>
                    </a:lnTo>
                    <a:lnTo>
                      <a:pt x="434" y="147"/>
                    </a:lnTo>
                    <a:lnTo>
                      <a:pt x="413" y="199"/>
                    </a:lnTo>
                    <a:lnTo>
                      <a:pt x="397" y="252"/>
                    </a:lnTo>
                    <a:lnTo>
                      <a:pt x="410" y="175"/>
                    </a:lnTo>
                    <a:lnTo>
                      <a:pt x="426" y="138"/>
                    </a:lnTo>
                    <a:lnTo>
                      <a:pt x="434" y="122"/>
                    </a:lnTo>
                    <a:lnTo>
                      <a:pt x="422" y="85"/>
                    </a:lnTo>
                    <a:lnTo>
                      <a:pt x="410" y="56"/>
                    </a:lnTo>
                    <a:lnTo>
                      <a:pt x="381" y="45"/>
                    </a:lnTo>
                    <a:lnTo>
                      <a:pt x="345" y="40"/>
                    </a:lnTo>
                    <a:lnTo>
                      <a:pt x="293" y="40"/>
                    </a:lnTo>
                    <a:lnTo>
                      <a:pt x="254" y="32"/>
                    </a:lnTo>
                    <a:lnTo>
                      <a:pt x="229" y="65"/>
                    </a:lnTo>
                    <a:lnTo>
                      <a:pt x="200" y="118"/>
                    </a:lnTo>
                    <a:lnTo>
                      <a:pt x="209" y="78"/>
                    </a:lnTo>
                    <a:lnTo>
                      <a:pt x="229" y="45"/>
                    </a:lnTo>
                    <a:lnTo>
                      <a:pt x="241" y="29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0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2" name="Freeform 64"/>
              <p:cNvSpPr>
                <a:spLocks/>
              </p:cNvSpPr>
              <p:nvPr/>
            </p:nvSpPr>
            <p:spPr bwMode="auto">
              <a:xfrm>
                <a:off x="4508" y="3550"/>
                <a:ext cx="20" cy="36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7" y="39"/>
                  </a:cxn>
                  <a:cxn ang="0">
                    <a:pos x="64" y="88"/>
                  </a:cxn>
                  <a:cxn ang="0">
                    <a:pos x="38" y="127"/>
                  </a:cxn>
                  <a:cxn ang="0">
                    <a:pos x="0" y="166"/>
                  </a:cxn>
                  <a:cxn ang="0">
                    <a:pos x="42" y="212"/>
                  </a:cxn>
                  <a:cxn ang="0">
                    <a:pos x="84" y="171"/>
                  </a:cxn>
                  <a:cxn ang="0">
                    <a:pos x="106" y="139"/>
                  </a:cxn>
                  <a:cxn ang="0">
                    <a:pos x="110" y="104"/>
                  </a:cxn>
                  <a:cxn ang="0">
                    <a:pos x="116" y="68"/>
                  </a:cxn>
                  <a:cxn ang="0">
                    <a:pos x="114" y="45"/>
                  </a:cxn>
                  <a:cxn ang="0">
                    <a:pos x="102" y="23"/>
                  </a:cxn>
                  <a:cxn ang="0">
                    <a:pos x="74" y="0"/>
                  </a:cxn>
                </a:cxnLst>
                <a:rect l="0" t="0" r="r" b="b"/>
                <a:pathLst>
                  <a:path w="116" h="212">
                    <a:moveTo>
                      <a:pt x="74" y="0"/>
                    </a:moveTo>
                    <a:lnTo>
                      <a:pt x="77" y="39"/>
                    </a:lnTo>
                    <a:lnTo>
                      <a:pt x="64" y="88"/>
                    </a:lnTo>
                    <a:lnTo>
                      <a:pt x="38" y="127"/>
                    </a:lnTo>
                    <a:lnTo>
                      <a:pt x="0" y="166"/>
                    </a:lnTo>
                    <a:lnTo>
                      <a:pt x="42" y="212"/>
                    </a:lnTo>
                    <a:lnTo>
                      <a:pt x="84" y="171"/>
                    </a:lnTo>
                    <a:lnTo>
                      <a:pt x="106" y="139"/>
                    </a:lnTo>
                    <a:lnTo>
                      <a:pt x="110" y="104"/>
                    </a:lnTo>
                    <a:lnTo>
                      <a:pt x="116" y="68"/>
                    </a:lnTo>
                    <a:lnTo>
                      <a:pt x="114" y="45"/>
                    </a:lnTo>
                    <a:lnTo>
                      <a:pt x="102" y="23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A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3" name="Freeform 65"/>
              <p:cNvSpPr>
                <a:spLocks/>
              </p:cNvSpPr>
              <p:nvPr/>
            </p:nvSpPr>
            <p:spPr bwMode="auto">
              <a:xfrm>
                <a:off x="4423" y="3719"/>
                <a:ext cx="38" cy="122"/>
              </a:xfrm>
              <a:custGeom>
                <a:avLst/>
                <a:gdLst/>
                <a:ahLst/>
                <a:cxnLst>
                  <a:cxn ang="0">
                    <a:pos x="2" y="15"/>
                  </a:cxn>
                  <a:cxn ang="0">
                    <a:pos x="0" y="59"/>
                  </a:cxn>
                  <a:cxn ang="0">
                    <a:pos x="2" y="108"/>
                  </a:cxn>
                  <a:cxn ang="0">
                    <a:pos x="11" y="157"/>
                  </a:cxn>
                  <a:cxn ang="0">
                    <a:pos x="20" y="211"/>
                  </a:cxn>
                  <a:cxn ang="0">
                    <a:pos x="32" y="256"/>
                  </a:cxn>
                  <a:cxn ang="0">
                    <a:pos x="43" y="306"/>
                  </a:cxn>
                  <a:cxn ang="0">
                    <a:pos x="47" y="347"/>
                  </a:cxn>
                  <a:cxn ang="0">
                    <a:pos x="59" y="375"/>
                  </a:cxn>
                  <a:cxn ang="0">
                    <a:pos x="47" y="456"/>
                  </a:cxn>
                  <a:cxn ang="0">
                    <a:pos x="40" y="520"/>
                  </a:cxn>
                  <a:cxn ang="0">
                    <a:pos x="46" y="582"/>
                  </a:cxn>
                  <a:cxn ang="0">
                    <a:pos x="59" y="630"/>
                  </a:cxn>
                  <a:cxn ang="0">
                    <a:pos x="73" y="669"/>
                  </a:cxn>
                  <a:cxn ang="0">
                    <a:pos x="97" y="687"/>
                  </a:cxn>
                  <a:cxn ang="0">
                    <a:pos x="111" y="702"/>
                  </a:cxn>
                  <a:cxn ang="0">
                    <a:pos x="131" y="712"/>
                  </a:cxn>
                  <a:cxn ang="0">
                    <a:pos x="149" y="728"/>
                  </a:cxn>
                  <a:cxn ang="0">
                    <a:pos x="158" y="729"/>
                  </a:cxn>
                  <a:cxn ang="0">
                    <a:pos x="165" y="723"/>
                  </a:cxn>
                  <a:cxn ang="0">
                    <a:pos x="171" y="709"/>
                  </a:cxn>
                  <a:cxn ang="0">
                    <a:pos x="187" y="692"/>
                  </a:cxn>
                  <a:cxn ang="0">
                    <a:pos x="193" y="673"/>
                  </a:cxn>
                  <a:cxn ang="0">
                    <a:pos x="197" y="635"/>
                  </a:cxn>
                  <a:cxn ang="0">
                    <a:pos x="198" y="588"/>
                  </a:cxn>
                  <a:cxn ang="0">
                    <a:pos x="205" y="595"/>
                  </a:cxn>
                  <a:cxn ang="0">
                    <a:pos x="217" y="603"/>
                  </a:cxn>
                  <a:cxn ang="0">
                    <a:pos x="221" y="581"/>
                  </a:cxn>
                  <a:cxn ang="0">
                    <a:pos x="221" y="557"/>
                  </a:cxn>
                  <a:cxn ang="0">
                    <a:pos x="225" y="525"/>
                  </a:cxn>
                  <a:cxn ang="0">
                    <a:pos x="219" y="492"/>
                  </a:cxn>
                  <a:cxn ang="0">
                    <a:pos x="219" y="457"/>
                  </a:cxn>
                  <a:cxn ang="0">
                    <a:pos x="213" y="433"/>
                  </a:cxn>
                  <a:cxn ang="0">
                    <a:pos x="209" y="422"/>
                  </a:cxn>
                  <a:cxn ang="0">
                    <a:pos x="186" y="394"/>
                  </a:cxn>
                  <a:cxn ang="0">
                    <a:pos x="160" y="359"/>
                  </a:cxn>
                  <a:cxn ang="0">
                    <a:pos x="149" y="330"/>
                  </a:cxn>
                  <a:cxn ang="0">
                    <a:pos x="147" y="296"/>
                  </a:cxn>
                  <a:cxn ang="0">
                    <a:pos x="141" y="257"/>
                  </a:cxn>
                  <a:cxn ang="0">
                    <a:pos x="140" y="208"/>
                  </a:cxn>
                  <a:cxn ang="0">
                    <a:pos x="141" y="155"/>
                  </a:cxn>
                  <a:cxn ang="0">
                    <a:pos x="142" y="115"/>
                  </a:cxn>
                  <a:cxn ang="0">
                    <a:pos x="163" y="0"/>
                  </a:cxn>
                  <a:cxn ang="0">
                    <a:pos x="110" y="28"/>
                  </a:cxn>
                  <a:cxn ang="0">
                    <a:pos x="50" y="28"/>
                  </a:cxn>
                  <a:cxn ang="0">
                    <a:pos x="2" y="15"/>
                  </a:cxn>
                </a:cxnLst>
                <a:rect l="0" t="0" r="r" b="b"/>
                <a:pathLst>
                  <a:path w="225" h="729">
                    <a:moveTo>
                      <a:pt x="2" y="15"/>
                    </a:moveTo>
                    <a:lnTo>
                      <a:pt x="0" y="59"/>
                    </a:lnTo>
                    <a:lnTo>
                      <a:pt x="2" y="108"/>
                    </a:lnTo>
                    <a:lnTo>
                      <a:pt x="11" y="157"/>
                    </a:lnTo>
                    <a:lnTo>
                      <a:pt x="20" y="211"/>
                    </a:lnTo>
                    <a:lnTo>
                      <a:pt x="32" y="256"/>
                    </a:lnTo>
                    <a:lnTo>
                      <a:pt x="43" y="306"/>
                    </a:lnTo>
                    <a:lnTo>
                      <a:pt x="47" y="347"/>
                    </a:lnTo>
                    <a:lnTo>
                      <a:pt x="59" y="375"/>
                    </a:lnTo>
                    <a:lnTo>
                      <a:pt x="47" y="456"/>
                    </a:lnTo>
                    <a:lnTo>
                      <a:pt x="40" y="520"/>
                    </a:lnTo>
                    <a:lnTo>
                      <a:pt x="46" y="582"/>
                    </a:lnTo>
                    <a:lnTo>
                      <a:pt x="59" y="630"/>
                    </a:lnTo>
                    <a:lnTo>
                      <a:pt x="73" y="669"/>
                    </a:lnTo>
                    <a:lnTo>
                      <a:pt x="97" y="687"/>
                    </a:lnTo>
                    <a:lnTo>
                      <a:pt x="111" y="702"/>
                    </a:lnTo>
                    <a:lnTo>
                      <a:pt x="131" y="712"/>
                    </a:lnTo>
                    <a:lnTo>
                      <a:pt x="149" y="728"/>
                    </a:lnTo>
                    <a:lnTo>
                      <a:pt x="158" y="729"/>
                    </a:lnTo>
                    <a:lnTo>
                      <a:pt x="165" y="723"/>
                    </a:lnTo>
                    <a:lnTo>
                      <a:pt x="171" y="709"/>
                    </a:lnTo>
                    <a:lnTo>
                      <a:pt x="187" y="692"/>
                    </a:lnTo>
                    <a:lnTo>
                      <a:pt x="193" y="673"/>
                    </a:lnTo>
                    <a:lnTo>
                      <a:pt x="197" y="635"/>
                    </a:lnTo>
                    <a:lnTo>
                      <a:pt x="198" y="588"/>
                    </a:lnTo>
                    <a:lnTo>
                      <a:pt x="205" y="595"/>
                    </a:lnTo>
                    <a:lnTo>
                      <a:pt x="217" y="603"/>
                    </a:lnTo>
                    <a:lnTo>
                      <a:pt x="221" y="581"/>
                    </a:lnTo>
                    <a:lnTo>
                      <a:pt x="221" y="557"/>
                    </a:lnTo>
                    <a:lnTo>
                      <a:pt x="225" y="525"/>
                    </a:lnTo>
                    <a:lnTo>
                      <a:pt x="219" y="492"/>
                    </a:lnTo>
                    <a:lnTo>
                      <a:pt x="219" y="457"/>
                    </a:lnTo>
                    <a:lnTo>
                      <a:pt x="213" y="433"/>
                    </a:lnTo>
                    <a:lnTo>
                      <a:pt x="209" y="422"/>
                    </a:lnTo>
                    <a:lnTo>
                      <a:pt x="186" y="394"/>
                    </a:lnTo>
                    <a:lnTo>
                      <a:pt x="160" y="359"/>
                    </a:lnTo>
                    <a:lnTo>
                      <a:pt x="149" y="330"/>
                    </a:lnTo>
                    <a:lnTo>
                      <a:pt x="147" y="296"/>
                    </a:lnTo>
                    <a:lnTo>
                      <a:pt x="141" y="257"/>
                    </a:lnTo>
                    <a:lnTo>
                      <a:pt x="140" y="208"/>
                    </a:lnTo>
                    <a:lnTo>
                      <a:pt x="141" y="155"/>
                    </a:lnTo>
                    <a:lnTo>
                      <a:pt x="142" y="115"/>
                    </a:lnTo>
                    <a:lnTo>
                      <a:pt x="163" y="0"/>
                    </a:lnTo>
                    <a:lnTo>
                      <a:pt x="110" y="28"/>
                    </a:lnTo>
                    <a:lnTo>
                      <a:pt x="50" y="28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4" name="Freeform 66"/>
              <p:cNvSpPr>
                <a:spLocks/>
              </p:cNvSpPr>
              <p:nvPr/>
            </p:nvSpPr>
            <p:spPr bwMode="auto">
              <a:xfrm>
                <a:off x="4447" y="3812"/>
                <a:ext cx="4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1"/>
                  </a:cxn>
                  <a:cxn ang="0">
                    <a:pos x="6" y="28"/>
                  </a:cxn>
                  <a:cxn ang="0">
                    <a:pos x="9" y="62"/>
                  </a:cxn>
                  <a:cxn ang="0">
                    <a:pos x="10" y="87"/>
                  </a:cxn>
                  <a:cxn ang="0">
                    <a:pos x="26" y="133"/>
                  </a:cxn>
                  <a:cxn ang="0">
                    <a:pos x="23" y="107"/>
                  </a:cxn>
                  <a:cxn ang="0">
                    <a:pos x="14" y="79"/>
                  </a:cxn>
                  <a:cxn ang="0">
                    <a:pos x="11" y="30"/>
                  </a:cxn>
                  <a:cxn ang="0">
                    <a:pos x="16" y="19"/>
                  </a:cxn>
                  <a:cxn ang="0">
                    <a:pos x="7" y="0"/>
                  </a:cxn>
                </a:cxnLst>
                <a:rect l="0" t="0" r="r" b="b"/>
                <a:pathLst>
                  <a:path w="26" h="133">
                    <a:moveTo>
                      <a:pt x="7" y="0"/>
                    </a:moveTo>
                    <a:lnTo>
                      <a:pt x="0" y="11"/>
                    </a:lnTo>
                    <a:lnTo>
                      <a:pt x="6" y="28"/>
                    </a:lnTo>
                    <a:lnTo>
                      <a:pt x="9" y="62"/>
                    </a:lnTo>
                    <a:lnTo>
                      <a:pt x="10" y="87"/>
                    </a:lnTo>
                    <a:lnTo>
                      <a:pt x="26" y="133"/>
                    </a:lnTo>
                    <a:lnTo>
                      <a:pt x="23" y="107"/>
                    </a:lnTo>
                    <a:lnTo>
                      <a:pt x="14" y="79"/>
                    </a:lnTo>
                    <a:lnTo>
                      <a:pt x="11" y="30"/>
                    </a:lnTo>
                    <a:lnTo>
                      <a:pt x="16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5" name="Freeform 67"/>
              <p:cNvSpPr>
                <a:spLocks/>
              </p:cNvSpPr>
              <p:nvPr/>
            </p:nvSpPr>
            <p:spPr bwMode="auto">
              <a:xfrm>
                <a:off x="4442" y="3819"/>
                <a:ext cx="3" cy="13"/>
              </a:xfrm>
              <a:custGeom>
                <a:avLst/>
                <a:gdLst/>
                <a:ahLst/>
                <a:cxnLst>
                  <a:cxn ang="0">
                    <a:pos x="21" y="82"/>
                  </a:cxn>
                  <a:cxn ang="0">
                    <a:pos x="7" y="46"/>
                  </a:cxn>
                  <a:cxn ang="0">
                    <a:pos x="0" y="0"/>
                  </a:cxn>
                  <a:cxn ang="0">
                    <a:pos x="1" y="41"/>
                  </a:cxn>
                  <a:cxn ang="0">
                    <a:pos x="21" y="82"/>
                  </a:cxn>
                </a:cxnLst>
                <a:rect l="0" t="0" r="r" b="b"/>
                <a:pathLst>
                  <a:path w="21" h="82">
                    <a:moveTo>
                      <a:pt x="21" y="82"/>
                    </a:moveTo>
                    <a:lnTo>
                      <a:pt x="7" y="46"/>
                    </a:lnTo>
                    <a:lnTo>
                      <a:pt x="0" y="0"/>
                    </a:lnTo>
                    <a:lnTo>
                      <a:pt x="1" y="41"/>
                    </a:lnTo>
                    <a:lnTo>
                      <a:pt x="21" y="8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6" name="Freeform 68"/>
              <p:cNvSpPr>
                <a:spLocks/>
              </p:cNvSpPr>
              <p:nvPr/>
            </p:nvSpPr>
            <p:spPr bwMode="auto">
              <a:xfrm>
                <a:off x="4440" y="3811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14"/>
                  </a:cxn>
                  <a:cxn ang="0">
                    <a:pos x="16" y="15"/>
                  </a:cxn>
                  <a:cxn ang="0">
                    <a:pos x="4" y="18"/>
                  </a:cxn>
                  <a:cxn ang="0">
                    <a:pos x="0" y="0"/>
                  </a:cxn>
                </a:cxnLst>
                <a:rect l="0" t="0" r="r" b="b"/>
                <a:pathLst>
                  <a:path w="16" h="18">
                    <a:moveTo>
                      <a:pt x="0" y="0"/>
                    </a:moveTo>
                    <a:lnTo>
                      <a:pt x="12" y="14"/>
                    </a:lnTo>
                    <a:lnTo>
                      <a:pt x="16" y="15"/>
                    </a:lnTo>
                    <a:lnTo>
                      <a:pt x="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7" name="Freeform 69"/>
              <p:cNvSpPr>
                <a:spLocks/>
              </p:cNvSpPr>
              <p:nvPr/>
            </p:nvSpPr>
            <p:spPr bwMode="auto">
              <a:xfrm>
                <a:off x="4436" y="3817"/>
                <a:ext cx="3" cy="12"/>
              </a:xfrm>
              <a:custGeom>
                <a:avLst/>
                <a:gdLst/>
                <a:ahLst/>
                <a:cxnLst>
                  <a:cxn ang="0">
                    <a:pos x="23" y="71"/>
                  </a:cxn>
                  <a:cxn ang="0">
                    <a:pos x="7" y="33"/>
                  </a:cxn>
                  <a:cxn ang="0">
                    <a:pos x="5" y="0"/>
                  </a:cxn>
                  <a:cxn ang="0">
                    <a:pos x="0" y="27"/>
                  </a:cxn>
                  <a:cxn ang="0">
                    <a:pos x="8" y="49"/>
                  </a:cxn>
                  <a:cxn ang="0">
                    <a:pos x="23" y="71"/>
                  </a:cxn>
                </a:cxnLst>
                <a:rect l="0" t="0" r="r" b="b"/>
                <a:pathLst>
                  <a:path w="23" h="71">
                    <a:moveTo>
                      <a:pt x="23" y="71"/>
                    </a:moveTo>
                    <a:lnTo>
                      <a:pt x="7" y="33"/>
                    </a:lnTo>
                    <a:lnTo>
                      <a:pt x="5" y="0"/>
                    </a:lnTo>
                    <a:lnTo>
                      <a:pt x="0" y="27"/>
                    </a:lnTo>
                    <a:lnTo>
                      <a:pt x="8" y="49"/>
                    </a:lnTo>
                    <a:lnTo>
                      <a:pt x="23" y="7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8" name="Freeform 70"/>
              <p:cNvSpPr>
                <a:spLocks/>
              </p:cNvSpPr>
              <p:nvPr/>
            </p:nvSpPr>
            <p:spPr bwMode="auto">
              <a:xfrm>
                <a:off x="4453" y="3799"/>
                <a:ext cx="4" cy="18"/>
              </a:xfrm>
              <a:custGeom>
                <a:avLst/>
                <a:gdLst/>
                <a:ahLst/>
                <a:cxnLst>
                  <a:cxn ang="0">
                    <a:pos x="17" y="111"/>
                  </a:cxn>
                  <a:cxn ang="0">
                    <a:pos x="21" y="107"/>
                  </a:cxn>
                  <a:cxn ang="0">
                    <a:pos x="15" y="92"/>
                  </a:cxn>
                  <a:cxn ang="0">
                    <a:pos x="8" y="59"/>
                  </a:cxn>
                  <a:cxn ang="0">
                    <a:pos x="8" y="31"/>
                  </a:cxn>
                  <a:cxn ang="0">
                    <a:pos x="10" y="16"/>
                  </a:cxn>
                  <a:cxn ang="0">
                    <a:pos x="8" y="5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21"/>
                  </a:cxn>
                  <a:cxn ang="0">
                    <a:pos x="4" y="38"/>
                  </a:cxn>
                  <a:cxn ang="0">
                    <a:pos x="4" y="59"/>
                  </a:cxn>
                  <a:cxn ang="0">
                    <a:pos x="6" y="74"/>
                  </a:cxn>
                  <a:cxn ang="0">
                    <a:pos x="17" y="111"/>
                  </a:cxn>
                </a:cxnLst>
                <a:rect l="0" t="0" r="r" b="b"/>
                <a:pathLst>
                  <a:path w="21" h="111">
                    <a:moveTo>
                      <a:pt x="17" y="111"/>
                    </a:moveTo>
                    <a:lnTo>
                      <a:pt x="21" y="107"/>
                    </a:lnTo>
                    <a:lnTo>
                      <a:pt x="15" y="92"/>
                    </a:lnTo>
                    <a:lnTo>
                      <a:pt x="8" y="59"/>
                    </a:lnTo>
                    <a:lnTo>
                      <a:pt x="8" y="31"/>
                    </a:lnTo>
                    <a:lnTo>
                      <a:pt x="10" y="16"/>
                    </a:lnTo>
                    <a:lnTo>
                      <a:pt x="8" y="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4" y="21"/>
                    </a:lnTo>
                    <a:lnTo>
                      <a:pt x="4" y="38"/>
                    </a:lnTo>
                    <a:lnTo>
                      <a:pt x="4" y="59"/>
                    </a:lnTo>
                    <a:lnTo>
                      <a:pt x="6" y="74"/>
                    </a:lnTo>
                    <a:lnTo>
                      <a:pt x="17" y="11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79" name="Freeform 71"/>
              <p:cNvSpPr>
                <a:spLocks/>
              </p:cNvSpPr>
              <p:nvPr/>
            </p:nvSpPr>
            <p:spPr bwMode="auto">
              <a:xfrm>
                <a:off x="4409" y="3550"/>
                <a:ext cx="101" cy="176"/>
              </a:xfrm>
              <a:custGeom>
                <a:avLst/>
                <a:gdLst/>
                <a:ahLst/>
                <a:cxnLst>
                  <a:cxn ang="0">
                    <a:pos x="442" y="9"/>
                  </a:cxn>
                  <a:cxn ang="0">
                    <a:pos x="386" y="76"/>
                  </a:cxn>
                  <a:cxn ang="0">
                    <a:pos x="279" y="104"/>
                  </a:cxn>
                  <a:cxn ang="0">
                    <a:pos x="224" y="111"/>
                  </a:cxn>
                  <a:cxn ang="0">
                    <a:pos x="148" y="132"/>
                  </a:cxn>
                  <a:cxn ang="0">
                    <a:pos x="117" y="163"/>
                  </a:cxn>
                  <a:cxn ang="0">
                    <a:pos x="96" y="209"/>
                  </a:cxn>
                  <a:cxn ang="0">
                    <a:pos x="94" y="248"/>
                  </a:cxn>
                  <a:cxn ang="0">
                    <a:pos x="75" y="364"/>
                  </a:cxn>
                  <a:cxn ang="0">
                    <a:pos x="67" y="419"/>
                  </a:cxn>
                  <a:cxn ang="0">
                    <a:pos x="55" y="497"/>
                  </a:cxn>
                  <a:cxn ang="0">
                    <a:pos x="35" y="570"/>
                  </a:cxn>
                  <a:cxn ang="0">
                    <a:pos x="23" y="644"/>
                  </a:cxn>
                  <a:cxn ang="0">
                    <a:pos x="23" y="717"/>
                  </a:cxn>
                  <a:cxn ang="0">
                    <a:pos x="11" y="811"/>
                  </a:cxn>
                  <a:cxn ang="0">
                    <a:pos x="7" y="936"/>
                  </a:cxn>
                  <a:cxn ang="0">
                    <a:pos x="0" y="1022"/>
                  </a:cxn>
                  <a:cxn ang="0">
                    <a:pos x="36" y="1030"/>
                  </a:cxn>
                  <a:cxn ang="0">
                    <a:pos x="65" y="1037"/>
                  </a:cxn>
                  <a:cxn ang="0">
                    <a:pos x="97" y="1045"/>
                  </a:cxn>
                  <a:cxn ang="0">
                    <a:pos x="149" y="1050"/>
                  </a:cxn>
                  <a:cxn ang="0">
                    <a:pos x="194" y="1053"/>
                  </a:cxn>
                  <a:cxn ang="0">
                    <a:pos x="230" y="1041"/>
                  </a:cxn>
                  <a:cxn ang="0">
                    <a:pos x="265" y="1017"/>
                  </a:cxn>
                  <a:cxn ang="0">
                    <a:pos x="256" y="937"/>
                  </a:cxn>
                  <a:cxn ang="0">
                    <a:pos x="256" y="852"/>
                  </a:cxn>
                  <a:cxn ang="0">
                    <a:pos x="252" y="758"/>
                  </a:cxn>
                  <a:cxn ang="0">
                    <a:pos x="252" y="572"/>
                  </a:cxn>
                  <a:cxn ang="0">
                    <a:pos x="269" y="734"/>
                  </a:cxn>
                  <a:cxn ang="0">
                    <a:pos x="279" y="769"/>
                  </a:cxn>
                  <a:cxn ang="0">
                    <a:pos x="309" y="789"/>
                  </a:cxn>
                  <a:cxn ang="0">
                    <a:pos x="310" y="857"/>
                  </a:cxn>
                  <a:cxn ang="0">
                    <a:pos x="358" y="873"/>
                  </a:cxn>
                  <a:cxn ang="0">
                    <a:pos x="466" y="886"/>
                  </a:cxn>
                  <a:cxn ang="0">
                    <a:pos x="606" y="880"/>
                  </a:cxn>
                  <a:cxn ang="0">
                    <a:pos x="597" y="819"/>
                  </a:cxn>
                  <a:cxn ang="0">
                    <a:pos x="586" y="745"/>
                  </a:cxn>
                  <a:cxn ang="0">
                    <a:pos x="578" y="660"/>
                  </a:cxn>
                  <a:cxn ang="0">
                    <a:pos x="570" y="550"/>
                  </a:cxn>
                  <a:cxn ang="0">
                    <a:pos x="578" y="419"/>
                  </a:cxn>
                  <a:cxn ang="0">
                    <a:pos x="586" y="296"/>
                  </a:cxn>
                  <a:cxn ang="0">
                    <a:pos x="590" y="211"/>
                  </a:cxn>
                  <a:cxn ang="0">
                    <a:pos x="571" y="160"/>
                  </a:cxn>
                  <a:cxn ang="0">
                    <a:pos x="540" y="151"/>
                  </a:cxn>
                  <a:cxn ang="0">
                    <a:pos x="497" y="111"/>
                  </a:cxn>
                  <a:cxn ang="0">
                    <a:pos x="472" y="86"/>
                  </a:cxn>
                  <a:cxn ang="0">
                    <a:pos x="460" y="49"/>
                  </a:cxn>
                  <a:cxn ang="0">
                    <a:pos x="464" y="0"/>
                  </a:cxn>
                  <a:cxn ang="0">
                    <a:pos x="442" y="9"/>
                  </a:cxn>
                </a:cxnLst>
                <a:rect l="0" t="0" r="r" b="b"/>
                <a:pathLst>
                  <a:path w="606" h="1053">
                    <a:moveTo>
                      <a:pt x="442" y="9"/>
                    </a:moveTo>
                    <a:lnTo>
                      <a:pt x="386" y="76"/>
                    </a:lnTo>
                    <a:lnTo>
                      <a:pt x="279" y="104"/>
                    </a:lnTo>
                    <a:lnTo>
                      <a:pt x="224" y="111"/>
                    </a:lnTo>
                    <a:lnTo>
                      <a:pt x="148" y="132"/>
                    </a:lnTo>
                    <a:lnTo>
                      <a:pt x="117" y="163"/>
                    </a:lnTo>
                    <a:lnTo>
                      <a:pt x="96" y="209"/>
                    </a:lnTo>
                    <a:lnTo>
                      <a:pt x="94" y="248"/>
                    </a:lnTo>
                    <a:lnTo>
                      <a:pt x="75" y="364"/>
                    </a:lnTo>
                    <a:lnTo>
                      <a:pt x="67" y="419"/>
                    </a:lnTo>
                    <a:lnTo>
                      <a:pt x="55" y="497"/>
                    </a:lnTo>
                    <a:lnTo>
                      <a:pt x="35" y="570"/>
                    </a:lnTo>
                    <a:lnTo>
                      <a:pt x="23" y="644"/>
                    </a:lnTo>
                    <a:lnTo>
                      <a:pt x="23" y="717"/>
                    </a:lnTo>
                    <a:lnTo>
                      <a:pt x="11" y="811"/>
                    </a:lnTo>
                    <a:lnTo>
                      <a:pt x="7" y="936"/>
                    </a:lnTo>
                    <a:lnTo>
                      <a:pt x="0" y="1022"/>
                    </a:lnTo>
                    <a:lnTo>
                      <a:pt x="36" y="1030"/>
                    </a:lnTo>
                    <a:lnTo>
                      <a:pt x="65" y="1037"/>
                    </a:lnTo>
                    <a:lnTo>
                      <a:pt x="97" y="1045"/>
                    </a:lnTo>
                    <a:lnTo>
                      <a:pt x="149" y="1050"/>
                    </a:lnTo>
                    <a:lnTo>
                      <a:pt x="194" y="1053"/>
                    </a:lnTo>
                    <a:lnTo>
                      <a:pt x="230" y="1041"/>
                    </a:lnTo>
                    <a:lnTo>
                      <a:pt x="265" y="1017"/>
                    </a:lnTo>
                    <a:lnTo>
                      <a:pt x="256" y="937"/>
                    </a:lnTo>
                    <a:lnTo>
                      <a:pt x="256" y="852"/>
                    </a:lnTo>
                    <a:lnTo>
                      <a:pt x="252" y="758"/>
                    </a:lnTo>
                    <a:lnTo>
                      <a:pt x="252" y="572"/>
                    </a:lnTo>
                    <a:lnTo>
                      <a:pt x="269" y="734"/>
                    </a:lnTo>
                    <a:lnTo>
                      <a:pt x="279" y="769"/>
                    </a:lnTo>
                    <a:lnTo>
                      <a:pt x="309" y="789"/>
                    </a:lnTo>
                    <a:lnTo>
                      <a:pt x="310" y="857"/>
                    </a:lnTo>
                    <a:lnTo>
                      <a:pt x="358" y="873"/>
                    </a:lnTo>
                    <a:lnTo>
                      <a:pt x="466" y="886"/>
                    </a:lnTo>
                    <a:lnTo>
                      <a:pt x="606" y="880"/>
                    </a:lnTo>
                    <a:lnTo>
                      <a:pt x="597" y="819"/>
                    </a:lnTo>
                    <a:lnTo>
                      <a:pt x="586" y="745"/>
                    </a:lnTo>
                    <a:lnTo>
                      <a:pt x="578" y="660"/>
                    </a:lnTo>
                    <a:lnTo>
                      <a:pt x="570" y="550"/>
                    </a:lnTo>
                    <a:lnTo>
                      <a:pt x="578" y="419"/>
                    </a:lnTo>
                    <a:lnTo>
                      <a:pt x="586" y="296"/>
                    </a:lnTo>
                    <a:lnTo>
                      <a:pt x="590" y="211"/>
                    </a:lnTo>
                    <a:lnTo>
                      <a:pt x="571" y="160"/>
                    </a:lnTo>
                    <a:lnTo>
                      <a:pt x="540" y="151"/>
                    </a:lnTo>
                    <a:lnTo>
                      <a:pt x="497" y="111"/>
                    </a:lnTo>
                    <a:lnTo>
                      <a:pt x="472" y="86"/>
                    </a:lnTo>
                    <a:lnTo>
                      <a:pt x="460" y="49"/>
                    </a:lnTo>
                    <a:lnTo>
                      <a:pt x="464" y="0"/>
                    </a:lnTo>
                    <a:lnTo>
                      <a:pt x="442" y="9"/>
                    </a:lnTo>
                    <a:close/>
                  </a:path>
                </a:pathLst>
              </a:custGeom>
              <a:solidFill>
                <a:srgbClr val="400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0" name="Freeform 72"/>
              <p:cNvSpPr>
                <a:spLocks/>
              </p:cNvSpPr>
              <p:nvPr/>
            </p:nvSpPr>
            <p:spPr bwMode="auto">
              <a:xfrm>
                <a:off x="4410" y="3562"/>
                <a:ext cx="97" cy="160"/>
              </a:xfrm>
              <a:custGeom>
                <a:avLst/>
                <a:gdLst/>
                <a:ahLst/>
                <a:cxnLst>
                  <a:cxn ang="0">
                    <a:pos x="571" y="719"/>
                  </a:cxn>
                  <a:cxn ang="0">
                    <a:pos x="551" y="412"/>
                  </a:cxn>
                  <a:cxn ang="0">
                    <a:pos x="567" y="217"/>
                  </a:cxn>
                  <a:cxn ang="0">
                    <a:pos x="554" y="106"/>
                  </a:cxn>
                  <a:cxn ang="0">
                    <a:pos x="490" y="134"/>
                  </a:cxn>
                  <a:cxn ang="0">
                    <a:pos x="438" y="110"/>
                  </a:cxn>
                  <a:cxn ang="0">
                    <a:pos x="406" y="0"/>
                  </a:cxn>
                  <a:cxn ang="0">
                    <a:pos x="309" y="41"/>
                  </a:cxn>
                  <a:cxn ang="0">
                    <a:pos x="205" y="61"/>
                  </a:cxn>
                  <a:cxn ang="0">
                    <a:pos x="116" y="114"/>
                  </a:cxn>
                  <a:cxn ang="0">
                    <a:pos x="125" y="277"/>
                  </a:cxn>
                  <a:cxn ang="0">
                    <a:pos x="164" y="440"/>
                  </a:cxn>
                  <a:cxn ang="0">
                    <a:pos x="189" y="637"/>
                  </a:cxn>
                  <a:cxn ang="0">
                    <a:pos x="141" y="384"/>
                  </a:cxn>
                  <a:cxn ang="0">
                    <a:pos x="93" y="241"/>
                  </a:cxn>
                  <a:cxn ang="0">
                    <a:pos x="76" y="457"/>
                  </a:cxn>
                  <a:cxn ang="0">
                    <a:pos x="109" y="625"/>
                  </a:cxn>
                  <a:cxn ang="0">
                    <a:pos x="109" y="821"/>
                  </a:cxn>
                  <a:cxn ang="0">
                    <a:pos x="93" y="775"/>
                  </a:cxn>
                  <a:cxn ang="0">
                    <a:pos x="89" y="621"/>
                  </a:cxn>
                  <a:cxn ang="0">
                    <a:pos x="60" y="489"/>
                  </a:cxn>
                  <a:cxn ang="0">
                    <a:pos x="41" y="534"/>
                  </a:cxn>
                  <a:cxn ang="0">
                    <a:pos x="28" y="628"/>
                  </a:cxn>
                  <a:cxn ang="0">
                    <a:pos x="16" y="739"/>
                  </a:cxn>
                  <a:cxn ang="0">
                    <a:pos x="52" y="616"/>
                  </a:cxn>
                  <a:cxn ang="0">
                    <a:pos x="36" y="726"/>
                  </a:cxn>
                  <a:cxn ang="0">
                    <a:pos x="12" y="833"/>
                  </a:cxn>
                  <a:cxn ang="0">
                    <a:pos x="0" y="951"/>
                  </a:cxn>
                  <a:cxn ang="0">
                    <a:pos x="48" y="943"/>
                  </a:cxn>
                  <a:cxn ang="0">
                    <a:pos x="132" y="964"/>
                  </a:cxn>
                  <a:cxn ang="0">
                    <a:pos x="197" y="951"/>
                  </a:cxn>
                  <a:cxn ang="0">
                    <a:pos x="237" y="849"/>
                  </a:cxn>
                  <a:cxn ang="0">
                    <a:pos x="225" y="730"/>
                  </a:cxn>
                  <a:cxn ang="0">
                    <a:pos x="233" y="559"/>
                  </a:cxn>
                  <a:cxn ang="0">
                    <a:pos x="221" y="375"/>
                  </a:cxn>
                  <a:cxn ang="0">
                    <a:pos x="205" y="269"/>
                  </a:cxn>
                  <a:cxn ang="0">
                    <a:pos x="241" y="404"/>
                  </a:cxn>
                  <a:cxn ang="0">
                    <a:pos x="261" y="506"/>
                  </a:cxn>
                  <a:cxn ang="0">
                    <a:pos x="270" y="632"/>
                  </a:cxn>
                  <a:cxn ang="0">
                    <a:pos x="286" y="641"/>
                  </a:cxn>
                  <a:cxn ang="0">
                    <a:pos x="286" y="498"/>
                  </a:cxn>
                  <a:cxn ang="0">
                    <a:pos x="273" y="380"/>
                  </a:cxn>
                  <a:cxn ang="0">
                    <a:pos x="302" y="494"/>
                  </a:cxn>
                  <a:cxn ang="0">
                    <a:pos x="302" y="621"/>
                  </a:cxn>
                  <a:cxn ang="0">
                    <a:pos x="306" y="694"/>
                  </a:cxn>
                  <a:cxn ang="0">
                    <a:pos x="313" y="779"/>
                  </a:cxn>
                  <a:cxn ang="0">
                    <a:pos x="422" y="796"/>
                  </a:cxn>
                  <a:cxn ang="0">
                    <a:pos x="374" y="653"/>
                  </a:cxn>
                  <a:cxn ang="0">
                    <a:pos x="366" y="482"/>
                  </a:cxn>
                  <a:cxn ang="0">
                    <a:pos x="382" y="502"/>
                  </a:cxn>
                  <a:cxn ang="0">
                    <a:pos x="382" y="625"/>
                  </a:cxn>
                  <a:cxn ang="0">
                    <a:pos x="414" y="747"/>
                  </a:cxn>
                  <a:cxn ang="0">
                    <a:pos x="490" y="804"/>
                  </a:cxn>
                </a:cxnLst>
                <a:rect l="0" t="0" r="r" b="b"/>
                <a:pathLst>
                  <a:path w="583" h="964">
                    <a:moveTo>
                      <a:pt x="583" y="808"/>
                    </a:moveTo>
                    <a:lnTo>
                      <a:pt x="571" y="719"/>
                    </a:lnTo>
                    <a:lnTo>
                      <a:pt x="547" y="551"/>
                    </a:lnTo>
                    <a:lnTo>
                      <a:pt x="551" y="412"/>
                    </a:lnTo>
                    <a:lnTo>
                      <a:pt x="558" y="318"/>
                    </a:lnTo>
                    <a:lnTo>
                      <a:pt x="567" y="217"/>
                    </a:lnTo>
                    <a:lnTo>
                      <a:pt x="567" y="163"/>
                    </a:lnTo>
                    <a:lnTo>
                      <a:pt x="554" y="106"/>
                    </a:lnTo>
                    <a:lnTo>
                      <a:pt x="526" y="110"/>
                    </a:lnTo>
                    <a:lnTo>
                      <a:pt x="490" y="134"/>
                    </a:lnTo>
                    <a:lnTo>
                      <a:pt x="470" y="159"/>
                    </a:lnTo>
                    <a:lnTo>
                      <a:pt x="438" y="110"/>
                    </a:lnTo>
                    <a:lnTo>
                      <a:pt x="422" y="69"/>
                    </a:lnTo>
                    <a:lnTo>
                      <a:pt x="406" y="0"/>
                    </a:lnTo>
                    <a:lnTo>
                      <a:pt x="377" y="28"/>
                    </a:lnTo>
                    <a:lnTo>
                      <a:pt x="309" y="41"/>
                    </a:lnTo>
                    <a:lnTo>
                      <a:pt x="245" y="61"/>
                    </a:lnTo>
                    <a:lnTo>
                      <a:pt x="205" y="61"/>
                    </a:lnTo>
                    <a:lnTo>
                      <a:pt x="141" y="94"/>
                    </a:lnTo>
                    <a:lnTo>
                      <a:pt x="116" y="114"/>
                    </a:lnTo>
                    <a:lnTo>
                      <a:pt x="100" y="195"/>
                    </a:lnTo>
                    <a:lnTo>
                      <a:pt x="125" y="277"/>
                    </a:lnTo>
                    <a:lnTo>
                      <a:pt x="157" y="384"/>
                    </a:lnTo>
                    <a:lnTo>
                      <a:pt x="164" y="440"/>
                    </a:lnTo>
                    <a:lnTo>
                      <a:pt x="184" y="563"/>
                    </a:lnTo>
                    <a:lnTo>
                      <a:pt x="189" y="637"/>
                    </a:lnTo>
                    <a:lnTo>
                      <a:pt x="157" y="494"/>
                    </a:lnTo>
                    <a:lnTo>
                      <a:pt x="141" y="384"/>
                    </a:lnTo>
                    <a:lnTo>
                      <a:pt x="116" y="310"/>
                    </a:lnTo>
                    <a:lnTo>
                      <a:pt x="93" y="241"/>
                    </a:lnTo>
                    <a:lnTo>
                      <a:pt x="76" y="359"/>
                    </a:lnTo>
                    <a:lnTo>
                      <a:pt x="76" y="457"/>
                    </a:lnTo>
                    <a:lnTo>
                      <a:pt x="80" y="502"/>
                    </a:lnTo>
                    <a:lnTo>
                      <a:pt x="109" y="625"/>
                    </a:lnTo>
                    <a:lnTo>
                      <a:pt x="116" y="710"/>
                    </a:lnTo>
                    <a:lnTo>
                      <a:pt x="109" y="821"/>
                    </a:lnTo>
                    <a:lnTo>
                      <a:pt x="109" y="886"/>
                    </a:lnTo>
                    <a:lnTo>
                      <a:pt x="93" y="775"/>
                    </a:lnTo>
                    <a:lnTo>
                      <a:pt x="96" y="698"/>
                    </a:lnTo>
                    <a:lnTo>
                      <a:pt x="89" y="621"/>
                    </a:lnTo>
                    <a:lnTo>
                      <a:pt x="68" y="534"/>
                    </a:lnTo>
                    <a:lnTo>
                      <a:pt x="60" y="489"/>
                    </a:lnTo>
                    <a:lnTo>
                      <a:pt x="60" y="457"/>
                    </a:lnTo>
                    <a:lnTo>
                      <a:pt x="41" y="534"/>
                    </a:lnTo>
                    <a:lnTo>
                      <a:pt x="32" y="596"/>
                    </a:lnTo>
                    <a:lnTo>
                      <a:pt x="28" y="628"/>
                    </a:lnTo>
                    <a:lnTo>
                      <a:pt x="28" y="674"/>
                    </a:lnTo>
                    <a:lnTo>
                      <a:pt x="16" y="739"/>
                    </a:lnTo>
                    <a:lnTo>
                      <a:pt x="44" y="661"/>
                    </a:lnTo>
                    <a:lnTo>
                      <a:pt x="52" y="616"/>
                    </a:lnTo>
                    <a:lnTo>
                      <a:pt x="52" y="661"/>
                    </a:lnTo>
                    <a:lnTo>
                      <a:pt x="36" y="726"/>
                    </a:lnTo>
                    <a:lnTo>
                      <a:pt x="16" y="779"/>
                    </a:lnTo>
                    <a:lnTo>
                      <a:pt x="12" y="833"/>
                    </a:lnTo>
                    <a:lnTo>
                      <a:pt x="8" y="898"/>
                    </a:lnTo>
                    <a:lnTo>
                      <a:pt x="0" y="951"/>
                    </a:lnTo>
                    <a:lnTo>
                      <a:pt x="28" y="947"/>
                    </a:lnTo>
                    <a:lnTo>
                      <a:pt x="48" y="943"/>
                    </a:lnTo>
                    <a:lnTo>
                      <a:pt x="80" y="960"/>
                    </a:lnTo>
                    <a:lnTo>
                      <a:pt x="132" y="964"/>
                    </a:lnTo>
                    <a:lnTo>
                      <a:pt x="173" y="960"/>
                    </a:lnTo>
                    <a:lnTo>
                      <a:pt x="197" y="951"/>
                    </a:lnTo>
                    <a:lnTo>
                      <a:pt x="237" y="939"/>
                    </a:lnTo>
                    <a:lnTo>
                      <a:pt x="237" y="849"/>
                    </a:lnTo>
                    <a:lnTo>
                      <a:pt x="237" y="788"/>
                    </a:lnTo>
                    <a:lnTo>
                      <a:pt x="225" y="730"/>
                    </a:lnTo>
                    <a:lnTo>
                      <a:pt x="229" y="649"/>
                    </a:lnTo>
                    <a:lnTo>
                      <a:pt x="233" y="559"/>
                    </a:lnTo>
                    <a:lnTo>
                      <a:pt x="233" y="485"/>
                    </a:lnTo>
                    <a:lnTo>
                      <a:pt x="221" y="375"/>
                    </a:lnTo>
                    <a:lnTo>
                      <a:pt x="205" y="315"/>
                    </a:lnTo>
                    <a:lnTo>
                      <a:pt x="205" y="269"/>
                    </a:lnTo>
                    <a:lnTo>
                      <a:pt x="221" y="326"/>
                    </a:lnTo>
                    <a:lnTo>
                      <a:pt x="241" y="404"/>
                    </a:lnTo>
                    <a:lnTo>
                      <a:pt x="245" y="453"/>
                    </a:lnTo>
                    <a:lnTo>
                      <a:pt x="261" y="506"/>
                    </a:lnTo>
                    <a:lnTo>
                      <a:pt x="270" y="572"/>
                    </a:lnTo>
                    <a:lnTo>
                      <a:pt x="270" y="632"/>
                    </a:lnTo>
                    <a:lnTo>
                      <a:pt x="286" y="690"/>
                    </a:lnTo>
                    <a:lnTo>
                      <a:pt x="286" y="641"/>
                    </a:lnTo>
                    <a:lnTo>
                      <a:pt x="286" y="580"/>
                    </a:lnTo>
                    <a:lnTo>
                      <a:pt x="286" y="498"/>
                    </a:lnTo>
                    <a:lnTo>
                      <a:pt x="277" y="429"/>
                    </a:lnTo>
                    <a:lnTo>
                      <a:pt x="273" y="380"/>
                    </a:lnTo>
                    <a:lnTo>
                      <a:pt x="286" y="436"/>
                    </a:lnTo>
                    <a:lnTo>
                      <a:pt x="302" y="494"/>
                    </a:lnTo>
                    <a:lnTo>
                      <a:pt x="302" y="556"/>
                    </a:lnTo>
                    <a:lnTo>
                      <a:pt x="302" y="621"/>
                    </a:lnTo>
                    <a:lnTo>
                      <a:pt x="302" y="674"/>
                    </a:lnTo>
                    <a:lnTo>
                      <a:pt x="306" y="694"/>
                    </a:lnTo>
                    <a:lnTo>
                      <a:pt x="313" y="714"/>
                    </a:lnTo>
                    <a:lnTo>
                      <a:pt x="313" y="779"/>
                    </a:lnTo>
                    <a:lnTo>
                      <a:pt x="350" y="796"/>
                    </a:lnTo>
                    <a:lnTo>
                      <a:pt x="422" y="796"/>
                    </a:lnTo>
                    <a:lnTo>
                      <a:pt x="398" y="723"/>
                    </a:lnTo>
                    <a:lnTo>
                      <a:pt x="374" y="653"/>
                    </a:lnTo>
                    <a:lnTo>
                      <a:pt x="366" y="559"/>
                    </a:lnTo>
                    <a:lnTo>
                      <a:pt x="366" y="482"/>
                    </a:lnTo>
                    <a:lnTo>
                      <a:pt x="350" y="408"/>
                    </a:lnTo>
                    <a:lnTo>
                      <a:pt x="382" y="502"/>
                    </a:lnTo>
                    <a:lnTo>
                      <a:pt x="382" y="551"/>
                    </a:lnTo>
                    <a:lnTo>
                      <a:pt x="382" y="625"/>
                    </a:lnTo>
                    <a:lnTo>
                      <a:pt x="402" y="694"/>
                    </a:lnTo>
                    <a:lnTo>
                      <a:pt x="414" y="747"/>
                    </a:lnTo>
                    <a:lnTo>
                      <a:pt x="438" y="808"/>
                    </a:lnTo>
                    <a:lnTo>
                      <a:pt x="490" y="804"/>
                    </a:lnTo>
                    <a:lnTo>
                      <a:pt x="583" y="808"/>
                    </a:lnTo>
                    <a:close/>
                  </a:path>
                </a:pathLst>
              </a:custGeom>
              <a:solidFill>
                <a:srgbClr val="600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1" name="Freeform 73"/>
              <p:cNvSpPr>
                <a:spLocks/>
              </p:cNvSpPr>
              <p:nvPr/>
            </p:nvSpPr>
            <p:spPr bwMode="auto">
              <a:xfrm>
                <a:off x="4479" y="3555"/>
                <a:ext cx="21" cy="3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34"/>
                  </a:cxn>
                  <a:cxn ang="0">
                    <a:pos x="11" y="79"/>
                  </a:cxn>
                  <a:cxn ang="0">
                    <a:pos x="31" y="130"/>
                  </a:cxn>
                  <a:cxn ang="0">
                    <a:pos x="40" y="152"/>
                  </a:cxn>
                  <a:cxn ang="0">
                    <a:pos x="57" y="180"/>
                  </a:cxn>
                  <a:cxn ang="0">
                    <a:pos x="81" y="158"/>
                  </a:cxn>
                  <a:cxn ang="0">
                    <a:pos x="97" y="148"/>
                  </a:cxn>
                  <a:cxn ang="0">
                    <a:pos x="124" y="135"/>
                  </a:cxn>
                  <a:cxn ang="0">
                    <a:pos x="89" y="111"/>
                  </a:cxn>
                  <a:cxn ang="0">
                    <a:pos x="61" y="82"/>
                  </a:cxn>
                  <a:cxn ang="0">
                    <a:pos x="41" y="61"/>
                  </a:cxn>
                  <a:cxn ang="0">
                    <a:pos x="27" y="40"/>
                  </a:cxn>
                  <a:cxn ang="0">
                    <a:pos x="29" y="0"/>
                  </a:cxn>
                </a:cxnLst>
                <a:rect l="0" t="0" r="r" b="b"/>
                <a:pathLst>
                  <a:path w="124" h="180">
                    <a:moveTo>
                      <a:pt x="29" y="0"/>
                    </a:moveTo>
                    <a:lnTo>
                      <a:pt x="0" y="34"/>
                    </a:lnTo>
                    <a:lnTo>
                      <a:pt x="11" y="79"/>
                    </a:lnTo>
                    <a:lnTo>
                      <a:pt x="31" y="130"/>
                    </a:lnTo>
                    <a:lnTo>
                      <a:pt x="40" y="152"/>
                    </a:lnTo>
                    <a:lnTo>
                      <a:pt x="57" y="180"/>
                    </a:lnTo>
                    <a:lnTo>
                      <a:pt x="81" y="158"/>
                    </a:lnTo>
                    <a:lnTo>
                      <a:pt x="97" y="148"/>
                    </a:lnTo>
                    <a:lnTo>
                      <a:pt x="124" y="135"/>
                    </a:lnTo>
                    <a:lnTo>
                      <a:pt x="89" y="111"/>
                    </a:lnTo>
                    <a:lnTo>
                      <a:pt x="61" y="82"/>
                    </a:lnTo>
                    <a:lnTo>
                      <a:pt x="41" y="61"/>
                    </a:lnTo>
                    <a:lnTo>
                      <a:pt x="27" y="4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2" name="Freeform 74"/>
              <p:cNvSpPr>
                <a:spLocks/>
              </p:cNvSpPr>
              <p:nvPr/>
            </p:nvSpPr>
            <p:spPr bwMode="auto">
              <a:xfrm>
                <a:off x="4461" y="3678"/>
                <a:ext cx="88" cy="19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72" y="23"/>
                  </a:cxn>
                  <a:cxn ang="0">
                    <a:pos x="181" y="26"/>
                  </a:cxn>
                  <a:cxn ang="0">
                    <a:pos x="322" y="23"/>
                  </a:cxn>
                  <a:cxn ang="0">
                    <a:pos x="432" y="11"/>
                  </a:cxn>
                  <a:cxn ang="0">
                    <a:pos x="526" y="0"/>
                  </a:cxn>
                  <a:cxn ang="0">
                    <a:pos x="524" y="70"/>
                  </a:cxn>
                  <a:cxn ang="0">
                    <a:pos x="401" y="102"/>
                  </a:cxn>
                  <a:cxn ang="0">
                    <a:pos x="257" y="112"/>
                  </a:cxn>
                  <a:cxn ang="0">
                    <a:pos x="160" y="112"/>
                  </a:cxn>
                  <a:cxn ang="0">
                    <a:pos x="48" y="105"/>
                  </a:cxn>
                  <a:cxn ang="0">
                    <a:pos x="0" y="87"/>
                  </a:cxn>
                  <a:cxn ang="0">
                    <a:pos x="0" y="17"/>
                  </a:cxn>
                </a:cxnLst>
                <a:rect l="0" t="0" r="r" b="b"/>
                <a:pathLst>
                  <a:path w="526" h="112">
                    <a:moveTo>
                      <a:pt x="0" y="17"/>
                    </a:moveTo>
                    <a:lnTo>
                      <a:pt x="72" y="23"/>
                    </a:lnTo>
                    <a:lnTo>
                      <a:pt x="181" y="26"/>
                    </a:lnTo>
                    <a:lnTo>
                      <a:pt x="322" y="23"/>
                    </a:lnTo>
                    <a:lnTo>
                      <a:pt x="432" y="11"/>
                    </a:lnTo>
                    <a:lnTo>
                      <a:pt x="526" y="0"/>
                    </a:lnTo>
                    <a:lnTo>
                      <a:pt x="524" y="70"/>
                    </a:lnTo>
                    <a:lnTo>
                      <a:pt x="401" y="102"/>
                    </a:lnTo>
                    <a:lnTo>
                      <a:pt x="257" y="112"/>
                    </a:lnTo>
                    <a:lnTo>
                      <a:pt x="160" y="112"/>
                    </a:lnTo>
                    <a:lnTo>
                      <a:pt x="48" y="105"/>
                    </a:lnTo>
                    <a:lnTo>
                      <a:pt x="0" y="8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8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3" name="Oval 75"/>
              <p:cNvSpPr>
                <a:spLocks noChangeArrowheads="1"/>
              </p:cNvSpPr>
              <p:nvPr/>
            </p:nvSpPr>
            <p:spPr bwMode="auto">
              <a:xfrm>
                <a:off x="4485" y="3678"/>
                <a:ext cx="38" cy="22"/>
              </a:xfrm>
              <a:prstGeom prst="ellipse">
                <a:avLst/>
              </a:prstGeom>
              <a:solidFill>
                <a:srgbClr val="8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4" name="Freeform 76"/>
              <p:cNvSpPr>
                <a:spLocks/>
              </p:cNvSpPr>
              <p:nvPr/>
            </p:nvSpPr>
            <p:spPr bwMode="auto">
              <a:xfrm>
                <a:off x="4643" y="3539"/>
                <a:ext cx="57" cy="101"/>
              </a:xfrm>
              <a:custGeom>
                <a:avLst/>
                <a:gdLst/>
                <a:ahLst/>
                <a:cxnLst>
                  <a:cxn ang="0">
                    <a:pos x="10" y="63"/>
                  </a:cxn>
                  <a:cxn ang="0">
                    <a:pos x="28" y="42"/>
                  </a:cxn>
                  <a:cxn ang="0">
                    <a:pos x="262" y="0"/>
                  </a:cxn>
                  <a:cxn ang="0">
                    <a:pos x="288" y="8"/>
                  </a:cxn>
                  <a:cxn ang="0">
                    <a:pos x="302" y="19"/>
                  </a:cxn>
                  <a:cxn ang="0">
                    <a:pos x="312" y="40"/>
                  </a:cxn>
                  <a:cxn ang="0">
                    <a:pos x="339" y="366"/>
                  </a:cxn>
                  <a:cxn ang="0">
                    <a:pos x="174" y="603"/>
                  </a:cxn>
                  <a:cxn ang="0">
                    <a:pos x="112" y="600"/>
                  </a:cxn>
                  <a:cxn ang="0">
                    <a:pos x="0" y="249"/>
                  </a:cxn>
                  <a:cxn ang="0">
                    <a:pos x="10" y="63"/>
                  </a:cxn>
                </a:cxnLst>
                <a:rect l="0" t="0" r="r" b="b"/>
                <a:pathLst>
                  <a:path w="339" h="603">
                    <a:moveTo>
                      <a:pt x="10" y="63"/>
                    </a:moveTo>
                    <a:lnTo>
                      <a:pt x="28" y="42"/>
                    </a:lnTo>
                    <a:lnTo>
                      <a:pt x="262" y="0"/>
                    </a:lnTo>
                    <a:lnTo>
                      <a:pt x="288" y="8"/>
                    </a:lnTo>
                    <a:lnTo>
                      <a:pt x="302" y="19"/>
                    </a:lnTo>
                    <a:lnTo>
                      <a:pt x="312" y="40"/>
                    </a:lnTo>
                    <a:lnTo>
                      <a:pt x="339" y="366"/>
                    </a:lnTo>
                    <a:lnTo>
                      <a:pt x="174" y="603"/>
                    </a:lnTo>
                    <a:lnTo>
                      <a:pt x="112" y="600"/>
                    </a:lnTo>
                    <a:lnTo>
                      <a:pt x="0" y="249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5" name="Freeform 77"/>
              <p:cNvSpPr>
                <a:spLocks/>
              </p:cNvSpPr>
              <p:nvPr/>
            </p:nvSpPr>
            <p:spPr bwMode="auto">
              <a:xfrm>
                <a:off x="4647" y="3549"/>
                <a:ext cx="17" cy="28"/>
              </a:xfrm>
              <a:custGeom>
                <a:avLst/>
                <a:gdLst/>
                <a:ahLst/>
                <a:cxnLst>
                  <a:cxn ang="0">
                    <a:pos x="102" y="83"/>
                  </a:cxn>
                  <a:cxn ang="0">
                    <a:pos x="70" y="118"/>
                  </a:cxn>
                  <a:cxn ang="0">
                    <a:pos x="53" y="166"/>
                  </a:cxn>
                  <a:cxn ang="0">
                    <a:pos x="18" y="124"/>
                  </a:cxn>
                  <a:cxn ang="0">
                    <a:pos x="3" y="101"/>
                  </a:cxn>
                  <a:cxn ang="0">
                    <a:pos x="0" y="56"/>
                  </a:cxn>
                  <a:cxn ang="0">
                    <a:pos x="1" y="0"/>
                  </a:cxn>
                  <a:cxn ang="0">
                    <a:pos x="35" y="37"/>
                  </a:cxn>
                  <a:cxn ang="0">
                    <a:pos x="40" y="54"/>
                  </a:cxn>
                  <a:cxn ang="0">
                    <a:pos x="50" y="66"/>
                  </a:cxn>
                  <a:cxn ang="0">
                    <a:pos x="75" y="78"/>
                  </a:cxn>
                  <a:cxn ang="0">
                    <a:pos x="102" y="83"/>
                  </a:cxn>
                </a:cxnLst>
                <a:rect l="0" t="0" r="r" b="b"/>
                <a:pathLst>
                  <a:path w="102" h="166">
                    <a:moveTo>
                      <a:pt x="102" y="83"/>
                    </a:moveTo>
                    <a:lnTo>
                      <a:pt x="70" y="118"/>
                    </a:lnTo>
                    <a:lnTo>
                      <a:pt x="53" y="166"/>
                    </a:lnTo>
                    <a:lnTo>
                      <a:pt x="18" y="124"/>
                    </a:lnTo>
                    <a:lnTo>
                      <a:pt x="3" y="101"/>
                    </a:lnTo>
                    <a:lnTo>
                      <a:pt x="0" y="56"/>
                    </a:lnTo>
                    <a:lnTo>
                      <a:pt x="1" y="0"/>
                    </a:lnTo>
                    <a:lnTo>
                      <a:pt x="35" y="37"/>
                    </a:lnTo>
                    <a:lnTo>
                      <a:pt x="40" y="54"/>
                    </a:lnTo>
                    <a:lnTo>
                      <a:pt x="50" y="66"/>
                    </a:lnTo>
                    <a:lnTo>
                      <a:pt x="75" y="78"/>
                    </a:lnTo>
                    <a:lnTo>
                      <a:pt x="102" y="83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6" name="Freeform 78"/>
              <p:cNvSpPr>
                <a:spLocks/>
              </p:cNvSpPr>
              <p:nvPr/>
            </p:nvSpPr>
            <p:spPr bwMode="auto">
              <a:xfrm>
                <a:off x="4666" y="3543"/>
                <a:ext cx="28" cy="35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16" y="134"/>
                  </a:cxn>
                  <a:cxn ang="0">
                    <a:pos x="37" y="161"/>
                  </a:cxn>
                  <a:cxn ang="0">
                    <a:pos x="53" y="212"/>
                  </a:cxn>
                  <a:cxn ang="0">
                    <a:pos x="94" y="181"/>
                  </a:cxn>
                  <a:cxn ang="0">
                    <a:pos x="132" y="154"/>
                  </a:cxn>
                  <a:cxn ang="0">
                    <a:pos x="159" y="117"/>
                  </a:cxn>
                  <a:cxn ang="0">
                    <a:pos x="159" y="76"/>
                  </a:cxn>
                  <a:cxn ang="0">
                    <a:pos x="164" y="32"/>
                  </a:cxn>
                  <a:cxn ang="0">
                    <a:pos x="162" y="11"/>
                  </a:cxn>
                  <a:cxn ang="0">
                    <a:pos x="152" y="0"/>
                  </a:cxn>
                  <a:cxn ang="0">
                    <a:pos x="152" y="15"/>
                  </a:cxn>
                  <a:cxn ang="0">
                    <a:pos x="129" y="44"/>
                  </a:cxn>
                  <a:cxn ang="0">
                    <a:pos x="99" y="76"/>
                  </a:cxn>
                  <a:cxn ang="0">
                    <a:pos x="67" y="96"/>
                  </a:cxn>
                  <a:cxn ang="0">
                    <a:pos x="35" y="112"/>
                  </a:cxn>
                  <a:cxn ang="0">
                    <a:pos x="0" y="123"/>
                  </a:cxn>
                </a:cxnLst>
                <a:rect l="0" t="0" r="r" b="b"/>
                <a:pathLst>
                  <a:path w="164" h="212">
                    <a:moveTo>
                      <a:pt x="0" y="123"/>
                    </a:moveTo>
                    <a:lnTo>
                      <a:pt x="16" y="134"/>
                    </a:lnTo>
                    <a:lnTo>
                      <a:pt x="37" y="161"/>
                    </a:lnTo>
                    <a:lnTo>
                      <a:pt x="53" y="212"/>
                    </a:lnTo>
                    <a:lnTo>
                      <a:pt x="94" y="181"/>
                    </a:lnTo>
                    <a:lnTo>
                      <a:pt x="132" y="154"/>
                    </a:lnTo>
                    <a:lnTo>
                      <a:pt x="159" y="117"/>
                    </a:lnTo>
                    <a:lnTo>
                      <a:pt x="159" y="76"/>
                    </a:lnTo>
                    <a:lnTo>
                      <a:pt x="164" y="32"/>
                    </a:lnTo>
                    <a:lnTo>
                      <a:pt x="162" y="11"/>
                    </a:lnTo>
                    <a:lnTo>
                      <a:pt x="152" y="0"/>
                    </a:lnTo>
                    <a:lnTo>
                      <a:pt x="152" y="15"/>
                    </a:lnTo>
                    <a:lnTo>
                      <a:pt x="129" y="44"/>
                    </a:lnTo>
                    <a:lnTo>
                      <a:pt x="99" y="76"/>
                    </a:lnTo>
                    <a:lnTo>
                      <a:pt x="67" y="96"/>
                    </a:lnTo>
                    <a:lnTo>
                      <a:pt x="35" y="112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7" name="Freeform 79"/>
              <p:cNvSpPr>
                <a:spLocks/>
              </p:cNvSpPr>
              <p:nvPr/>
            </p:nvSpPr>
            <p:spPr bwMode="auto">
              <a:xfrm>
                <a:off x="4659" y="3564"/>
                <a:ext cx="21" cy="69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8" y="28"/>
                  </a:cxn>
                  <a:cxn ang="0">
                    <a:pos x="0" y="68"/>
                  </a:cxn>
                  <a:cxn ang="0">
                    <a:pos x="1" y="86"/>
                  </a:cxn>
                  <a:cxn ang="0">
                    <a:pos x="7" y="106"/>
                  </a:cxn>
                  <a:cxn ang="0">
                    <a:pos x="15" y="117"/>
                  </a:cxn>
                  <a:cxn ang="0">
                    <a:pos x="13" y="154"/>
                  </a:cxn>
                  <a:cxn ang="0">
                    <a:pos x="7" y="212"/>
                  </a:cxn>
                  <a:cxn ang="0">
                    <a:pos x="40" y="305"/>
                  </a:cxn>
                  <a:cxn ang="0">
                    <a:pos x="65" y="413"/>
                  </a:cxn>
                  <a:cxn ang="0">
                    <a:pos x="91" y="349"/>
                  </a:cxn>
                  <a:cxn ang="0">
                    <a:pos x="121" y="273"/>
                  </a:cxn>
                  <a:cxn ang="0">
                    <a:pos x="131" y="239"/>
                  </a:cxn>
                  <a:cxn ang="0">
                    <a:pos x="110" y="168"/>
                  </a:cxn>
                  <a:cxn ang="0">
                    <a:pos x="84" y="117"/>
                  </a:cxn>
                  <a:cxn ang="0">
                    <a:pos x="89" y="81"/>
                  </a:cxn>
                  <a:cxn ang="0">
                    <a:pos x="80" y="44"/>
                  </a:cxn>
                  <a:cxn ang="0">
                    <a:pos x="67" y="18"/>
                  </a:cxn>
                  <a:cxn ang="0">
                    <a:pos x="37" y="0"/>
                  </a:cxn>
                </a:cxnLst>
                <a:rect l="0" t="0" r="r" b="b"/>
                <a:pathLst>
                  <a:path w="131" h="413">
                    <a:moveTo>
                      <a:pt x="37" y="0"/>
                    </a:moveTo>
                    <a:lnTo>
                      <a:pt x="8" y="28"/>
                    </a:lnTo>
                    <a:lnTo>
                      <a:pt x="0" y="68"/>
                    </a:lnTo>
                    <a:lnTo>
                      <a:pt x="1" y="86"/>
                    </a:lnTo>
                    <a:lnTo>
                      <a:pt x="7" y="106"/>
                    </a:lnTo>
                    <a:lnTo>
                      <a:pt x="15" y="117"/>
                    </a:lnTo>
                    <a:lnTo>
                      <a:pt x="13" y="154"/>
                    </a:lnTo>
                    <a:lnTo>
                      <a:pt x="7" y="212"/>
                    </a:lnTo>
                    <a:lnTo>
                      <a:pt x="40" y="305"/>
                    </a:lnTo>
                    <a:lnTo>
                      <a:pt x="65" y="413"/>
                    </a:lnTo>
                    <a:lnTo>
                      <a:pt x="91" y="349"/>
                    </a:lnTo>
                    <a:lnTo>
                      <a:pt x="121" y="273"/>
                    </a:lnTo>
                    <a:lnTo>
                      <a:pt x="131" y="239"/>
                    </a:lnTo>
                    <a:lnTo>
                      <a:pt x="110" y="168"/>
                    </a:lnTo>
                    <a:lnTo>
                      <a:pt x="84" y="117"/>
                    </a:lnTo>
                    <a:lnTo>
                      <a:pt x="89" y="81"/>
                    </a:lnTo>
                    <a:lnTo>
                      <a:pt x="80" y="44"/>
                    </a:lnTo>
                    <a:lnTo>
                      <a:pt x="67" y="1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8" name="Freeform 80"/>
              <p:cNvSpPr>
                <a:spLocks/>
              </p:cNvSpPr>
              <p:nvPr/>
            </p:nvSpPr>
            <p:spPr bwMode="auto">
              <a:xfrm>
                <a:off x="4649" y="3568"/>
                <a:ext cx="11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" y="35"/>
                  </a:cxn>
                  <a:cxn ang="0">
                    <a:pos x="43" y="58"/>
                  </a:cxn>
                  <a:cxn ang="0">
                    <a:pos x="53" y="62"/>
                  </a:cxn>
                  <a:cxn ang="0">
                    <a:pos x="67" y="96"/>
                  </a:cxn>
                  <a:cxn ang="0">
                    <a:pos x="61" y="176"/>
                  </a:cxn>
                  <a:cxn ang="0">
                    <a:pos x="52" y="146"/>
                  </a:cxn>
                  <a:cxn ang="0">
                    <a:pos x="30" y="96"/>
                  </a:cxn>
                  <a:cxn ang="0">
                    <a:pos x="13" y="54"/>
                  </a:cxn>
                  <a:cxn ang="0">
                    <a:pos x="0" y="0"/>
                  </a:cxn>
                </a:cxnLst>
                <a:rect l="0" t="0" r="r" b="b"/>
                <a:pathLst>
                  <a:path w="67" h="176">
                    <a:moveTo>
                      <a:pt x="0" y="0"/>
                    </a:moveTo>
                    <a:lnTo>
                      <a:pt x="22" y="35"/>
                    </a:lnTo>
                    <a:lnTo>
                      <a:pt x="43" y="58"/>
                    </a:lnTo>
                    <a:lnTo>
                      <a:pt x="53" y="62"/>
                    </a:lnTo>
                    <a:lnTo>
                      <a:pt x="67" y="96"/>
                    </a:lnTo>
                    <a:lnTo>
                      <a:pt x="61" y="176"/>
                    </a:lnTo>
                    <a:lnTo>
                      <a:pt x="52" y="146"/>
                    </a:lnTo>
                    <a:lnTo>
                      <a:pt x="30" y="96"/>
                    </a:lnTo>
                    <a:lnTo>
                      <a:pt x="13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89" name="Freeform 81"/>
              <p:cNvSpPr>
                <a:spLocks/>
              </p:cNvSpPr>
              <p:nvPr/>
            </p:nvSpPr>
            <p:spPr bwMode="auto">
              <a:xfrm>
                <a:off x="4674" y="3564"/>
                <a:ext cx="19" cy="39"/>
              </a:xfrm>
              <a:custGeom>
                <a:avLst/>
                <a:gdLst/>
                <a:ahLst/>
                <a:cxnLst>
                  <a:cxn ang="0">
                    <a:pos x="8" y="91"/>
                  </a:cxn>
                  <a:cxn ang="0">
                    <a:pos x="0" y="113"/>
                  </a:cxn>
                  <a:cxn ang="0">
                    <a:pos x="17" y="149"/>
                  </a:cxn>
                  <a:cxn ang="0">
                    <a:pos x="28" y="178"/>
                  </a:cxn>
                  <a:cxn ang="0">
                    <a:pos x="43" y="232"/>
                  </a:cxn>
                  <a:cxn ang="0">
                    <a:pos x="67" y="163"/>
                  </a:cxn>
                  <a:cxn ang="0">
                    <a:pos x="84" y="112"/>
                  </a:cxn>
                  <a:cxn ang="0">
                    <a:pos x="102" y="66"/>
                  </a:cxn>
                  <a:cxn ang="0">
                    <a:pos x="110" y="32"/>
                  </a:cxn>
                  <a:cxn ang="0">
                    <a:pos x="117" y="1"/>
                  </a:cxn>
                  <a:cxn ang="0">
                    <a:pos x="116" y="0"/>
                  </a:cxn>
                  <a:cxn ang="0">
                    <a:pos x="102" y="22"/>
                  </a:cxn>
                  <a:cxn ang="0">
                    <a:pos x="65" y="51"/>
                  </a:cxn>
                  <a:cxn ang="0">
                    <a:pos x="8" y="91"/>
                  </a:cxn>
                </a:cxnLst>
                <a:rect l="0" t="0" r="r" b="b"/>
                <a:pathLst>
                  <a:path w="117" h="232">
                    <a:moveTo>
                      <a:pt x="8" y="91"/>
                    </a:moveTo>
                    <a:lnTo>
                      <a:pt x="0" y="113"/>
                    </a:lnTo>
                    <a:lnTo>
                      <a:pt x="17" y="149"/>
                    </a:lnTo>
                    <a:lnTo>
                      <a:pt x="28" y="178"/>
                    </a:lnTo>
                    <a:lnTo>
                      <a:pt x="43" y="232"/>
                    </a:lnTo>
                    <a:lnTo>
                      <a:pt x="67" y="163"/>
                    </a:lnTo>
                    <a:lnTo>
                      <a:pt x="84" y="112"/>
                    </a:lnTo>
                    <a:lnTo>
                      <a:pt x="102" y="66"/>
                    </a:lnTo>
                    <a:lnTo>
                      <a:pt x="110" y="32"/>
                    </a:lnTo>
                    <a:lnTo>
                      <a:pt x="117" y="1"/>
                    </a:lnTo>
                    <a:lnTo>
                      <a:pt x="116" y="0"/>
                    </a:lnTo>
                    <a:lnTo>
                      <a:pt x="102" y="22"/>
                    </a:lnTo>
                    <a:lnTo>
                      <a:pt x="65" y="51"/>
                    </a:lnTo>
                    <a:lnTo>
                      <a:pt x="8" y="91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0" name="Freeform 82"/>
              <p:cNvSpPr>
                <a:spLocks/>
              </p:cNvSpPr>
              <p:nvPr/>
            </p:nvSpPr>
            <p:spPr bwMode="auto">
              <a:xfrm>
                <a:off x="4589" y="4041"/>
                <a:ext cx="72" cy="56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427" y="54"/>
                  </a:cxn>
                  <a:cxn ang="0">
                    <a:pos x="433" y="102"/>
                  </a:cxn>
                  <a:cxn ang="0">
                    <a:pos x="422" y="158"/>
                  </a:cxn>
                  <a:cxn ang="0">
                    <a:pos x="368" y="187"/>
                  </a:cxn>
                  <a:cxn ang="0">
                    <a:pos x="345" y="183"/>
                  </a:cxn>
                  <a:cxn ang="0">
                    <a:pos x="293" y="273"/>
                  </a:cxn>
                  <a:cxn ang="0">
                    <a:pos x="172" y="325"/>
                  </a:cxn>
                  <a:cxn ang="0">
                    <a:pos x="107" y="338"/>
                  </a:cxn>
                  <a:cxn ang="0">
                    <a:pos x="20" y="325"/>
                  </a:cxn>
                  <a:cxn ang="0">
                    <a:pos x="0" y="293"/>
                  </a:cxn>
                  <a:cxn ang="0">
                    <a:pos x="3" y="243"/>
                  </a:cxn>
                  <a:cxn ang="0">
                    <a:pos x="61" y="206"/>
                  </a:cxn>
                  <a:cxn ang="0">
                    <a:pos x="100" y="165"/>
                  </a:cxn>
                  <a:cxn ang="0">
                    <a:pos x="157" y="84"/>
                  </a:cxn>
                  <a:cxn ang="0">
                    <a:pos x="191" y="43"/>
                  </a:cxn>
                  <a:cxn ang="0">
                    <a:pos x="189" y="6"/>
                  </a:cxn>
                  <a:cxn ang="0">
                    <a:pos x="408" y="0"/>
                  </a:cxn>
                </a:cxnLst>
                <a:rect l="0" t="0" r="r" b="b"/>
                <a:pathLst>
                  <a:path w="433" h="338">
                    <a:moveTo>
                      <a:pt x="408" y="0"/>
                    </a:moveTo>
                    <a:lnTo>
                      <a:pt x="427" y="54"/>
                    </a:lnTo>
                    <a:lnTo>
                      <a:pt x="433" y="102"/>
                    </a:lnTo>
                    <a:lnTo>
                      <a:pt x="422" y="158"/>
                    </a:lnTo>
                    <a:lnTo>
                      <a:pt x="368" y="187"/>
                    </a:lnTo>
                    <a:lnTo>
                      <a:pt x="345" y="183"/>
                    </a:lnTo>
                    <a:lnTo>
                      <a:pt x="293" y="273"/>
                    </a:lnTo>
                    <a:lnTo>
                      <a:pt x="172" y="325"/>
                    </a:lnTo>
                    <a:lnTo>
                      <a:pt x="107" y="338"/>
                    </a:lnTo>
                    <a:lnTo>
                      <a:pt x="20" y="325"/>
                    </a:lnTo>
                    <a:lnTo>
                      <a:pt x="0" y="293"/>
                    </a:lnTo>
                    <a:lnTo>
                      <a:pt x="3" y="243"/>
                    </a:lnTo>
                    <a:lnTo>
                      <a:pt x="61" y="206"/>
                    </a:lnTo>
                    <a:lnTo>
                      <a:pt x="100" y="165"/>
                    </a:lnTo>
                    <a:lnTo>
                      <a:pt x="157" y="84"/>
                    </a:lnTo>
                    <a:lnTo>
                      <a:pt x="191" y="43"/>
                    </a:lnTo>
                    <a:lnTo>
                      <a:pt x="189" y="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1" name="Freeform 83"/>
              <p:cNvSpPr>
                <a:spLocks/>
              </p:cNvSpPr>
              <p:nvPr/>
            </p:nvSpPr>
            <p:spPr bwMode="auto">
              <a:xfrm>
                <a:off x="4610" y="4048"/>
                <a:ext cx="33" cy="24"/>
              </a:xfrm>
              <a:custGeom>
                <a:avLst/>
                <a:gdLst/>
                <a:ahLst/>
                <a:cxnLst>
                  <a:cxn ang="0">
                    <a:pos x="194" y="33"/>
                  </a:cxn>
                  <a:cxn ang="0">
                    <a:pos x="172" y="92"/>
                  </a:cxn>
                  <a:cxn ang="0">
                    <a:pos x="131" y="141"/>
                  </a:cxn>
                  <a:cxn ang="0">
                    <a:pos x="72" y="129"/>
                  </a:cxn>
                  <a:cxn ang="0">
                    <a:pos x="0" y="110"/>
                  </a:cxn>
                  <a:cxn ang="0">
                    <a:pos x="39" y="50"/>
                  </a:cxn>
                  <a:cxn ang="0">
                    <a:pos x="52" y="0"/>
                  </a:cxn>
                  <a:cxn ang="0">
                    <a:pos x="194" y="33"/>
                  </a:cxn>
                </a:cxnLst>
                <a:rect l="0" t="0" r="r" b="b"/>
                <a:pathLst>
                  <a:path w="194" h="141">
                    <a:moveTo>
                      <a:pt x="194" y="33"/>
                    </a:moveTo>
                    <a:lnTo>
                      <a:pt x="172" y="92"/>
                    </a:lnTo>
                    <a:lnTo>
                      <a:pt x="131" y="141"/>
                    </a:lnTo>
                    <a:lnTo>
                      <a:pt x="72" y="129"/>
                    </a:lnTo>
                    <a:lnTo>
                      <a:pt x="0" y="110"/>
                    </a:lnTo>
                    <a:lnTo>
                      <a:pt x="39" y="50"/>
                    </a:lnTo>
                    <a:lnTo>
                      <a:pt x="52" y="0"/>
                    </a:lnTo>
                    <a:lnTo>
                      <a:pt x="194" y="33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2" name="Freeform 84"/>
              <p:cNvSpPr>
                <a:spLocks/>
              </p:cNvSpPr>
              <p:nvPr/>
            </p:nvSpPr>
            <p:spPr bwMode="auto">
              <a:xfrm>
                <a:off x="4593" y="4068"/>
                <a:ext cx="38" cy="19"/>
              </a:xfrm>
              <a:custGeom>
                <a:avLst/>
                <a:gdLst/>
                <a:ahLst/>
                <a:cxnLst>
                  <a:cxn ang="0">
                    <a:pos x="228" y="35"/>
                  </a:cxn>
                  <a:cxn ang="0">
                    <a:pos x="191" y="78"/>
                  </a:cxn>
                  <a:cxn ang="0">
                    <a:pos x="109" y="108"/>
                  </a:cxn>
                  <a:cxn ang="0">
                    <a:pos x="53" y="112"/>
                  </a:cxn>
                  <a:cxn ang="0">
                    <a:pos x="10" y="106"/>
                  </a:cxn>
                  <a:cxn ang="0">
                    <a:pos x="0" y="84"/>
                  </a:cxn>
                  <a:cxn ang="0">
                    <a:pos x="40" y="57"/>
                  </a:cxn>
                  <a:cxn ang="0">
                    <a:pos x="94" y="0"/>
                  </a:cxn>
                  <a:cxn ang="0">
                    <a:pos x="228" y="35"/>
                  </a:cxn>
                </a:cxnLst>
                <a:rect l="0" t="0" r="r" b="b"/>
                <a:pathLst>
                  <a:path w="228" h="112">
                    <a:moveTo>
                      <a:pt x="228" y="35"/>
                    </a:moveTo>
                    <a:lnTo>
                      <a:pt x="191" y="78"/>
                    </a:lnTo>
                    <a:lnTo>
                      <a:pt x="109" y="108"/>
                    </a:lnTo>
                    <a:lnTo>
                      <a:pt x="53" y="112"/>
                    </a:lnTo>
                    <a:lnTo>
                      <a:pt x="10" y="106"/>
                    </a:lnTo>
                    <a:lnTo>
                      <a:pt x="0" y="84"/>
                    </a:lnTo>
                    <a:lnTo>
                      <a:pt x="40" y="57"/>
                    </a:lnTo>
                    <a:lnTo>
                      <a:pt x="94" y="0"/>
                    </a:lnTo>
                    <a:lnTo>
                      <a:pt x="228" y="35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3" name="Freeform 85"/>
              <p:cNvSpPr>
                <a:spLocks/>
              </p:cNvSpPr>
              <p:nvPr/>
            </p:nvSpPr>
            <p:spPr bwMode="auto">
              <a:xfrm>
                <a:off x="4681" y="4030"/>
                <a:ext cx="50" cy="66"/>
              </a:xfrm>
              <a:custGeom>
                <a:avLst/>
                <a:gdLst/>
                <a:ahLst/>
                <a:cxnLst>
                  <a:cxn ang="0">
                    <a:pos x="208" y="55"/>
                  </a:cxn>
                  <a:cxn ang="0">
                    <a:pos x="261" y="186"/>
                  </a:cxn>
                  <a:cxn ang="0">
                    <a:pos x="299" y="237"/>
                  </a:cxn>
                  <a:cxn ang="0">
                    <a:pos x="303" y="273"/>
                  </a:cxn>
                  <a:cxn ang="0">
                    <a:pos x="290" y="322"/>
                  </a:cxn>
                  <a:cxn ang="0">
                    <a:pos x="248" y="375"/>
                  </a:cxn>
                  <a:cxn ang="0">
                    <a:pos x="193" y="393"/>
                  </a:cxn>
                  <a:cxn ang="0">
                    <a:pos x="96" y="393"/>
                  </a:cxn>
                  <a:cxn ang="0">
                    <a:pos x="40" y="352"/>
                  </a:cxn>
                  <a:cxn ang="0">
                    <a:pos x="22" y="314"/>
                  </a:cxn>
                  <a:cxn ang="0">
                    <a:pos x="16" y="255"/>
                  </a:cxn>
                  <a:cxn ang="0">
                    <a:pos x="38" y="212"/>
                  </a:cxn>
                  <a:cxn ang="0">
                    <a:pos x="24" y="194"/>
                  </a:cxn>
                  <a:cxn ang="0">
                    <a:pos x="0" y="156"/>
                  </a:cxn>
                  <a:cxn ang="0">
                    <a:pos x="9" y="0"/>
                  </a:cxn>
                  <a:cxn ang="0">
                    <a:pos x="208" y="55"/>
                  </a:cxn>
                </a:cxnLst>
                <a:rect l="0" t="0" r="r" b="b"/>
                <a:pathLst>
                  <a:path w="303" h="393">
                    <a:moveTo>
                      <a:pt x="208" y="55"/>
                    </a:moveTo>
                    <a:lnTo>
                      <a:pt x="261" y="186"/>
                    </a:lnTo>
                    <a:lnTo>
                      <a:pt x="299" y="237"/>
                    </a:lnTo>
                    <a:lnTo>
                      <a:pt x="303" y="273"/>
                    </a:lnTo>
                    <a:lnTo>
                      <a:pt x="290" y="322"/>
                    </a:lnTo>
                    <a:lnTo>
                      <a:pt x="248" y="375"/>
                    </a:lnTo>
                    <a:lnTo>
                      <a:pt x="193" y="393"/>
                    </a:lnTo>
                    <a:lnTo>
                      <a:pt x="96" y="393"/>
                    </a:lnTo>
                    <a:lnTo>
                      <a:pt x="40" y="352"/>
                    </a:lnTo>
                    <a:lnTo>
                      <a:pt x="22" y="314"/>
                    </a:lnTo>
                    <a:lnTo>
                      <a:pt x="16" y="255"/>
                    </a:lnTo>
                    <a:lnTo>
                      <a:pt x="38" y="212"/>
                    </a:lnTo>
                    <a:lnTo>
                      <a:pt x="24" y="194"/>
                    </a:lnTo>
                    <a:lnTo>
                      <a:pt x="0" y="156"/>
                    </a:lnTo>
                    <a:lnTo>
                      <a:pt x="9" y="0"/>
                    </a:lnTo>
                    <a:lnTo>
                      <a:pt x="208" y="55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4" name="Freeform 86"/>
              <p:cNvSpPr>
                <a:spLocks/>
              </p:cNvSpPr>
              <p:nvPr/>
            </p:nvSpPr>
            <p:spPr bwMode="auto">
              <a:xfrm>
                <a:off x="4689" y="4064"/>
                <a:ext cx="38" cy="24"/>
              </a:xfrm>
              <a:custGeom>
                <a:avLst/>
                <a:gdLst/>
                <a:ahLst/>
                <a:cxnLst>
                  <a:cxn ang="0">
                    <a:pos x="202" y="6"/>
                  </a:cxn>
                  <a:cxn ang="0">
                    <a:pos x="228" y="40"/>
                  </a:cxn>
                  <a:cxn ang="0">
                    <a:pos x="213" y="109"/>
                  </a:cxn>
                  <a:cxn ang="0">
                    <a:pos x="178" y="138"/>
                  </a:cxn>
                  <a:cxn ang="0">
                    <a:pos x="79" y="148"/>
                  </a:cxn>
                  <a:cxn ang="0">
                    <a:pos x="37" y="131"/>
                  </a:cxn>
                  <a:cxn ang="0">
                    <a:pos x="5" y="97"/>
                  </a:cxn>
                  <a:cxn ang="0">
                    <a:pos x="0" y="61"/>
                  </a:cxn>
                  <a:cxn ang="0">
                    <a:pos x="17" y="9"/>
                  </a:cxn>
                  <a:cxn ang="0">
                    <a:pos x="101" y="0"/>
                  </a:cxn>
                  <a:cxn ang="0">
                    <a:pos x="202" y="6"/>
                  </a:cxn>
                </a:cxnLst>
                <a:rect l="0" t="0" r="r" b="b"/>
                <a:pathLst>
                  <a:path w="228" h="148">
                    <a:moveTo>
                      <a:pt x="202" y="6"/>
                    </a:moveTo>
                    <a:lnTo>
                      <a:pt x="228" y="40"/>
                    </a:lnTo>
                    <a:lnTo>
                      <a:pt x="213" y="109"/>
                    </a:lnTo>
                    <a:lnTo>
                      <a:pt x="178" y="138"/>
                    </a:lnTo>
                    <a:lnTo>
                      <a:pt x="79" y="148"/>
                    </a:lnTo>
                    <a:lnTo>
                      <a:pt x="37" y="131"/>
                    </a:lnTo>
                    <a:lnTo>
                      <a:pt x="5" y="97"/>
                    </a:lnTo>
                    <a:lnTo>
                      <a:pt x="0" y="61"/>
                    </a:lnTo>
                    <a:lnTo>
                      <a:pt x="17" y="9"/>
                    </a:lnTo>
                    <a:lnTo>
                      <a:pt x="101" y="0"/>
                    </a:lnTo>
                    <a:lnTo>
                      <a:pt x="202" y="6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5" name="Freeform 87"/>
              <p:cNvSpPr>
                <a:spLocks/>
              </p:cNvSpPr>
              <p:nvPr/>
            </p:nvSpPr>
            <p:spPr bwMode="auto">
              <a:xfrm>
                <a:off x="4688" y="4043"/>
                <a:ext cx="33" cy="21"/>
              </a:xfrm>
              <a:custGeom>
                <a:avLst/>
                <a:gdLst/>
                <a:ahLst/>
                <a:cxnLst>
                  <a:cxn ang="0">
                    <a:pos x="198" y="116"/>
                  </a:cxn>
                  <a:cxn ang="0">
                    <a:pos x="93" y="116"/>
                  </a:cxn>
                  <a:cxn ang="0">
                    <a:pos x="22" y="125"/>
                  </a:cxn>
                  <a:cxn ang="0">
                    <a:pos x="12" y="90"/>
                  </a:cxn>
                  <a:cxn ang="0">
                    <a:pos x="0" y="44"/>
                  </a:cxn>
                  <a:cxn ang="0">
                    <a:pos x="31" y="0"/>
                  </a:cxn>
                  <a:cxn ang="0">
                    <a:pos x="141" y="2"/>
                  </a:cxn>
                  <a:cxn ang="0">
                    <a:pos x="173" y="34"/>
                  </a:cxn>
                  <a:cxn ang="0">
                    <a:pos x="198" y="116"/>
                  </a:cxn>
                </a:cxnLst>
                <a:rect l="0" t="0" r="r" b="b"/>
                <a:pathLst>
                  <a:path w="198" h="125">
                    <a:moveTo>
                      <a:pt x="198" y="116"/>
                    </a:moveTo>
                    <a:lnTo>
                      <a:pt x="93" y="116"/>
                    </a:lnTo>
                    <a:lnTo>
                      <a:pt x="22" y="125"/>
                    </a:lnTo>
                    <a:lnTo>
                      <a:pt x="12" y="90"/>
                    </a:lnTo>
                    <a:lnTo>
                      <a:pt x="0" y="44"/>
                    </a:lnTo>
                    <a:lnTo>
                      <a:pt x="31" y="0"/>
                    </a:lnTo>
                    <a:lnTo>
                      <a:pt x="141" y="2"/>
                    </a:lnTo>
                    <a:lnTo>
                      <a:pt x="173" y="34"/>
                    </a:lnTo>
                    <a:lnTo>
                      <a:pt x="198" y="116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6" name="Freeform 88"/>
              <p:cNvSpPr>
                <a:spLocks/>
              </p:cNvSpPr>
              <p:nvPr/>
            </p:nvSpPr>
            <p:spPr bwMode="auto">
              <a:xfrm>
                <a:off x="4566" y="3544"/>
                <a:ext cx="206" cy="513"/>
              </a:xfrm>
              <a:custGeom>
                <a:avLst/>
                <a:gdLst/>
                <a:ahLst/>
                <a:cxnLst>
                  <a:cxn ang="0">
                    <a:pos x="604" y="500"/>
                  </a:cxn>
                  <a:cxn ang="0">
                    <a:pos x="576" y="396"/>
                  </a:cxn>
                  <a:cxn ang="0">
                    <a:pos x="533" y="294"/>
                  </a:cxn>
                  <a:cxn ang="0">
                    <a:pos x="489" y="171"/>
                  </a:cxn>
                  <a:cxn ang="0">
                    <a:pos x="481" y="23"/>
                  </a:cxn>
                  <a:cxn ang="0">
                    <a:pos x="370" y="120"/>
                  </a:cxn>
                  <a:cxn ang="0">
                    <a:pos x="207" y="172"/>
                  </a:cxn>
                  <a:cxn ang="0">
                    <a:pos x="137" y="199"/>
                  </a:cxn>
                  <a:cxn ang="0">
                    <a:pos x="108" y="274"/>
                  </a:cxn>
                  <a:cxn ang="0">
                    <a:pos x="99" y="426"/>
                  </a:cxn>
                  <a:cxn ang="0">
                    <a:pos x="27" y="688"/>
                  </a:cxn>
                  <a:cxn ang="0">
                    <a:pos x="12" y="820"/>
                  </a:cxn>
                  <a:cxn ang="0">
                    <a:pos x="20" y="923"/>
                  </a:cxn>
                  <a:cxn ang="0">
                    <a:pos x="76" y="973"/>
                  </a:cxn>
                  <a:cxn ang="0">
                    <a:pos x="233" y="942"/>
                  </a:cxn>
                  <a:cxn ang="0">
                    <a:pos x="194" y="1225"/>
                  </a:cxn>
                  <a:cxn ang="0">
                    <a:pos x="173" y="1504"/>
                  </a:cxn>
                  <a:cxn ang="0">
                    <a:pos x="180" y="2117"/>
                  </a:cxn>
                  <a:cxn ang="0">
                    <a:pos x="271" y="2935"/>
                  </a:cxn>
                  <a:cxn ang="0">
                    <a:pos x="349" y="3084"/>
                  </a:cxn>
                  <a:cxn ang="0">
                    <a:pos x="512" y="3044"/>
                  </a:cxn>
                  <a:cxn ang="0">
                    <a:pos x="580" y="2913"/>
                  </a:cxn>
                  <a:cxn ang="0">
                    <a:pos x="554" y="2263"/>
                  </a:cxn>
                  <a:cxn ang="0">
                    <a:pos x="590" y="1581"/>
                  </a:cxn>
                  <a:cxn ang="0">
                    <a:pos x="665" y="2907"/>
                  </a:cxn>
                  <a:cxn ang="0">
                    <a:pos x="711" y="3021"/>
                  </a:cxn>
                  <a:cxn ang="0">
                    <a:pos x="840" y="3061"/>
                  </a:cxn>
                  <a:cxn ang="0">
                    <a:pos x="915" y="3008"/>
                  </a:cxn>
                  <a:cxn ang="0">
                    <a:pos x="1002" y="1914"/>
                  </a:cxn>
                  <a:cxn ang="0">
                    <a:pos x="1046" y="1498"/>
                  </a:cxn>
                  <a:cxn ang="0">
                    <a:pos x="1036" y="1205"/>
                  </a:cxn>
                  <a:cxn ang="0">
                    <a:pos x="1206" y="927"/>
                  </a:cxn>
                  <a:cxn ang="0">
                    <a:pos x="1232" y="813"/>
                  </a:cxn>
                  <a:cxn ang="0">
                    <a:pos x="1186" y="613"/>
                  </a:cxn>
                  <a:cxn ang="0">
                    <a:pos x="1156" y="411"/>
                  </a:cxn>
                  <a:cxn ang="0">
                    <a:pos x="1131" y="255"/>
                  </a:cxn>
                  <a:cxn ang="0">
                    <a:pos x="1075" y="138"/>
                  </a:cxn>
                  <a:cxn ang="0">
                    <a:pos x="920" y="104"/>
                  </a:cxn>
                  <a:cxn ang="0">
                    <a:pos x="822" y="61"/>
                  </a:cxn>
                  <a:cxn ang="0">
                    <a:pos x="771" y="81"/>
                  </a:cxn>
                  <a:cxn ang="0">
                    <a:pos x="749" y="203"/>
                  </a:cxn>
                  <a:cxn ang="0">
                    <a:pos x="709" y="332"/>
                  </a:cxn>
                  <a:cxn ang="0">
                    <a:pos x="660" y="461"/>
                  </a:cxn>
                </a:cxnLst>
                <a:rect l="0" t="0" r="r" b="b"/>
                <a:pathLst>
                  <a:path w="1232" h="3084">
                    <a:moveTo>
                      <a:pt x="618" y="559"/>
                    </a:moveTo>
                    <a:lnTo>
                      <a:pt x="604" y="500"/>
                    </a:lnTo>
                    <a:lnTo>
                      <a:pt x="589" y="447"/>
                    </a:lnTo>
                    <a:lnTo>
                      <a:pt x="576" y="396"/>
                    </a:lnTo>
                    <a:lnTo>
                      <a:pt x="556" y="345"/>
                    </a:lnTo>
                    <a:lnTo>
                      <a:pt x="533" y="294"/>
                    </a:lnTo>
                    <a:lnTo>
                      <a:pt x="512" y="245"/>
                    </a:lnTo>
                    <a:lnTo>
                      <a:pt x="489" y="171"/>
                    </a:lnTo>
                    <a:lnTo>
                      <a:pt x="477" y="87"/>
                    </a:lnTo>
                    <a:lnTo>
                      <a:pt x="481" y="23"/>
                    </a:lnTo>
                    <a:lnTo>
                      <a:pt x="423" y="91"/>
                    </a:lnTo>
                    <a:lnTo>
                      <a:pt x="370" y="120"/>
                    </a:lnTo>
                    <a:lnTo>
                      <a:pt x="273" y="156"/>
                    </a:lnTo>
                    <a:lnTo>
                      <a:pt x="207" y="172"/>
                    </a:lnTo>
                    <a:lnTo>
                      <a:pt x="170" y="182"/>
                    </a:lnTo>
                    <a:lnTo>
                      <a:pt x="137" y="199"/>
                    </a:lnTo>
                    <a:lnTo>
                      <a:pt x="119" y="234"/>
                    </a:lnTo>
                    <a:lnTo>
                      <a:pt x="108" y="274"/>
                    </a:lnTo>
                    <a:lnTo>
                      <a:pt x="99" y="341"/>
                    </a:lnTo>
                    <a:lnTo>
                      <a:pt x="99" y="426"/>
                    </a:lnTo>
                    <a:lnTo>
                      <a:pt x="59" y="613"/>
                    </a:lnTo>
                    <a:lnTo>
                      <a:pt x="27" y="688"/>
                    </a:lnTo>
                    <a:lnTo>
                      <a:pt x="17" y="764"/>
                    </a:lnTo>
                    <a:lnTo>
                      <a:pt x="12" y="820"/>
                    </a:lnTo>
                    <a:lnTo>
                      <a:pt x="0" y="884"/>
                    </a:lnTo>
                    <a:lnTo>
                      <a:pt x="20" y="923"/>
                    </a:lnTo>
                    <a:lnTo>
                      <a:pt x="46" y="957"/>
                    </a:lnTo>
                    <a:lnTo>
                      <a:pt x="76" y="973"/>
                    </a:lnTo>
                    <a:lnTo>
                      <a:pt x="143" y="957"/>
                    </a:lnTo>
                    <a:lnTo>
                      <a:pt x="233" y="942"/>
                    </a:lnTo>
                    <a:lnTo>
                      <a:pt x="238" y="1073"/>
                    </a:lnTo>
                    <a:lnTo>
                      <a:pt x="194" y="1225"/>
                    </a:lnTo>
                    <a:lnTo>
                      <a:pt x="214" y="1246"/>
                    </a:lnTo>
                    <a:lnTo>
                      <a:pt x="173" y="1504"/>
                    </a:lnTo>
                    <a:lnTo>
                      <a:pt x="214" y="1519"/>
                    </a:lnTo>
                    <a:lnTo>
                      <a:pt x="180" y="2117"/>
                    </a:lnTo>
                    <a:lnTo>
                      <a:pt x="281" y="2847"/>
                    </a:lnTo>
                    <a:lnTo>
                      <a:pt x="271" y="2935"/>
                    </a:lnTo>
                    <a:lnTo>
                      <a:pt x="305" y="3044"/>
                    </a:lnTo>
                    <a:lnTo>
                      <a:pt x="349" y="3084"/>
                    </a:lnTo>
                    <a:lnTo>
                      <a:pt x="410" y="3070"/>
                    </a:lnTo>
                    <a:lnTo>
                      <a:pt x="512" y="3044"/>
                    </a:lnTo>
                    <a:lnTo>
                      <a:pt x="569" y="3017"/>
                    </a:lnTo>
                    <a:lnTo>
                      <a:pt x="580" y="2913"/>
                    </a:lnTo>
                    <a:lnTo>
                      <a:pt x="569" y="2850"/>
                    </a:lnTo>
                    <a:lnTo>
                      <a:pt x="554" y="2263"/>
                    </a:lnTo>
                    <a:lnTo>
                      <a:pt x="568" y="1839"/>
                    </a:lnTo>
                    <a:lnTo>
                      <a:pt x="590" y="1581"/>
                    </a:lnTo>
                    <a:lnTo>
                      <a:pt x="612" y="1839"/>
                    </a:lnTo>
                    <a:lnTo>
                      <a:pt x="665" y="2907"/>
                    </a:lnTo>
                    <a:lnTo>
                      <a:pt x="675" y="3011"/>
                    </a:lnTo>
                    <a:lnTo>
                      <a:pt x="711" y="3021"/>
                    </a:lnTo>
                    <a:lnTo>
                      <a:pt x="798" y="3069"/>
                    </a:lnTo>
                    <a:lnTo>
                      <a:pt x="840" y="3061"/>
                    </a:lnTo>
                    <a:lnTo>
                      <a:pt x="888" y="3018"/>
                    </a:lnTo>
                    <a:lnTo>
                      <a:pt x="915" y="3008"/>
                    </a:lnTo>
                    <a:lnTo>
                      <a:pt x="935" y="2911"/>
                    </a:lnTo>
                    <a:lnTo>
                      <a:pt x="1002" y="1914"/>
                    </a:lnTo>
                    <a:lnTo>
                      <a:pt x="1009" y="1528"/>
                    </a:lnTo>
                    <a:lnTo>
                      <a:pt x="1046" y="1498"/>
                    </a:lnTo>
                    <a:lnTo>
                      <a:pt x="1016" y="1240"/>
                    </a:lnTo>
                    <a:lnTo>
                      <a:pt x="1036" y="1205"/>
                    </a:lnTo>
                    <a:lnTo>
                      <a:pt x="1016" y="1089"/>
                    </a:lnTo>
                    <a:lnTo>
                      <a:pt x="1206" y="927"/>
                    </a:lnTo>
                    <a:lnTo>
                      <a:pt x="1232" y="888"/>
                    </a:lnTo>
                    <a:lnTo>
                      <a:pt x="1232" y="813"/>
                    </a:lnTo>
                    <a:lnTo>
                      <a:pt x="1221" y="719"/>
                    </a:lnTo>
                    <a:lnTo>
                      <a:pt x="1186" y="613"/>
                    </a:lnTo>
                    <a:lnTo>
                      <a:pt x="1161" y="501"/>
                    </a:lnTo>
                    <a:lnTo>
                      <a:pt x="1156" y="411"/>
                    </a:lnTo>
                    <a:lnTo>
                      <a:pt x="1146" y="330"/>
                    </a:lnTo>
                    <a:lnTo>
                      <a:pt x="1131" y="255"/>
                    </a:lnTo>
                    <a:lnTo>
                      <a:pt x="1128" y="190"/>
                    </a:lnTo>
                    <a:lnTo>
                      <a:pt x="1075" y="138"/>
                    </a:lnTo>
                    <a:lnTo>
                      <a:pt x="997" y="123"/>
                    </a:lnTo>
                    <a:lnTo>
                      <a:pt x="920" y="104"/>
                    </a:lnTo>
                    <a:lnTo>
                      <a:pt x="876" y="86"/>
                    </a:lnTo>
                    <a:lnTo>
                      <a:pt x="822" y="61"/>
                    </a:lnTo>
                    <a:lnTo>
                      <a:pt x="771" y="0"/>
                    </a:lnTo>
                    <a:lnTo>
                      <a:pt x="771" y="81"/>
                    </a:lnTo>
                    <a:lnTo>
                      <a:pt x="767" y="133"/>
                    </a:lnTo>
                    <a:lnTo>
                      <a:pt x="749" y="203"/>
                    </a:lnTo>
                    <a:lnTo>
                      <a:pt x="730" y="267"/>
                    </a:lnTo>
                    <a:lnTo>
                      <a:pt x="709" y="332"/>
                    </a:lnTo>
                    <a:lnTo>
                      <a:pt x="685" y="396"/>
                    </a:lnTo>
                    <a:lnTo>
                      <a:pt x="660" y="461"/>
                    </a:lnTo>
                    <a:lnTo>
                      <a:pt x="618" y="559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7" name="Freeform 89"/>
              <p:cNvSpPr>
                <a:spLocks/>
              </p:cNvSpPr>
              <p:nvPr/>
            </p:nvSpPr>
            <p:spPr bwMode="auto">
              <a:xfrm>
                <a:off x="4653" y="3522"/>
                <a:ext cx="38" cy="39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12" y="209"/>
                  </a:cxn>
                  <a:cxn ang="0">
                    <a:pos x="30" y="224"/>
                  </a:cxn>
                  <a:cxn ang="0">
                    <a:pos x="50" y="234"/>
                  </a:cxn>
                  <a:cxn ang="0">
                    <a:pos x="84" y="234"/>
                  </a:cxn>
                  <a:cxn ang="0">
                    <a:pos x="111" y="224"/>
                  </a:cxn>
                  <a:cxn ang="0">
                    <a:pos x="144" y="207"/>
                  </a:cxn>
                  <a:cxn ang="0">
                    <a:pos x="168" y="190"/>
                  </a:cxn>
                  <a:cxn ang="0">
                    <a:pos x="188" y="173"/>
                  </a:cxn>
                  <a:cxn ang="0">
                    <a:pos x="206" y="155"/>
                  </a:cxn>
                  <a:cxn ang="0">
                    <a:pos x="225" y="126"/>
                  </a:cxn>
                  <a:cxn ang="0">
                    <a:pos x="225" y="109"/>
                  </a:cxn>
                  <a:cxn ang="0">
                    <a:pos x="225" y="90"/>
                  </a:cxn>
                  <a:cxn ang="0">
                    <a:pos x="223" y="56"/>
                  </a:cxn>
                  <a:cxn ang="0">
                    <a:pos x="218" y="0"/>
                  </a:cxn>
                  <a:cxn ang="0">
                    <a:pos x="0" y="173"/>
                  </a:cxn>
                </a:cxnLst>
                <a:rect l="0" t="0" r="r" b="b"/>
                <a:pathLst>
                  <a:path w="225" h="234">
                    <a:moveTo>
                      <a:pt x="0" y="173"/>
                    </a:moveTo>
                    <a:lnTo>
                      <a:pt x="12" y="209"/>
                    </a:lnTo>
                    <a:lnTo>
                      <a:pt x="30" y="224"/>
                    </a:lnTo>
                    <a:lnTo>
                      <a:pt x="50" y="234"/>
                    </a:lnTo>
                    <a:lnTo>
                      <a:pt x="84" y="234"/>
                    </a:lnTo>
                    <a:lnTo>
                      <a:pt x="111" y="224"/>
                    </a:lnTo>
                    <a:lnTo>
                      <a:pt x="144" y="207"/>
                    </a:lnTo>
                    <a:lnTo>
                      <a:pt x="168" y="190"/>
                    </a:lnTo>
                    <a:lnTo>
                      <a:pt x="188" y="173"/>
                    </a:lnTo>
                    <a:lnTo>
                      <a:pt x="206" y="155"/>
                    </a:lnTo>
                    <a:lnTo>
                      <a:pt x="225" y="126"/>
                    </a:lnTo>
                    <a:lnTo>
                      <a:pt x="225" y="109"/>
                    </a:lnTo>
                    <a:lnTo>
                      <a:pt x="225" y="90"/>
                    </a:lnTo>
                    <a:lnTo>
                      <a:pt x="223" y="56"/>
                    </a:lnTo>
                    <a:lnTo>
                      <a:pt x="218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8" name="Freeform 90"/>
              <p:cNvSpPr>
                <a:spLocks/>
              </p:cNvSpPr>
              <p:nvPr/>
            </p:nvSpPr>
            <p:spPr bwMode="auto">
              <a:xfrm>
                <a:off x="4630" y="3457"/>
                <a:ext cx="69" cy="66"/>
              </a:xfrm>
              <a:custGeom>
                <a:avLst/>
                <a:gdLst/>
                <a:ahLst/>
                <a:cxnLst>
                  <a:cxn ang="0">
                    <a:pos x="139" y="1"/>
                  </a:cxn>
                  <a:cxn ang="0">
                    <a:pos x="85" y="35"/>
                  </a:cxn>
                  <a:cxn ang="0">
                    <a:pos x="63" y="76"/>
                  </a:cxn>
                  <a:cxn ang="0">
                    <a:pos x="23" y="98"/>
                  </a:cxn>
                  <a:cxn ang="0">
                    <a:pos x="8" y="128"/>
                  </a:cxn>
                  <a:cxn ang="0">
                    <a:pos x="0" y="188"/>
                  </a:cxn>
                  <a:cxn ang="0">
                    <a:pos x="1" y="229"/>
                  </a:cxn>
                  <a:cxn ang="0">
                    <a:pos x="8" y="269"/>
                  </a:cxn>
                  <a:cxn ang="0">
                    <a:pos x="33" y="291"/>
                  </a:cxn>
                  <a:cxn ang="0">
                    <a:pos x="374" y="398"/>
                  </a:cxn>
                  <a:cxn ang="0">
                    <a:pos x="379" y="337"/>
                  </a:cxn>
                  <a:cxn ang="0">
                    <a:pos x="395" y="294"/>
                  </a:cxn>
                  <a:cxn ang="0">
                    <a:pos x="411" y="250"/>
                  </a:cxn>
                  <a:cxn ang="0">
                    <a:pos x="413" y="196"/>
                  </a:cxn>
                  <a:cxn ang="0">
                    <a:pos x="402" y="144"/>
                  </a:cxn>
                  <a:cxn ang="0">
                    <a:pos x="387" y="98"/>
                  </a:cxn>
                  <a:cxn ang="0">
                    <a:pos x="362" y="60"/>
                  </a:cxn>
                  <a:cxn ang="0">
                    <a:pos x="327" y="34"/>
                  </a:cxn>
                  <a:cxn ang="0">
                    <a:pos x="286" y="8"/>
                  </a:cxn>
                  <a:cxn ang="0">
                    <a:pos x="204" y="0"/>
                  </a:cxn>
                  <a:cxn ang="0">
                    <a:pos x="139" y="1"/>
                  </a:cxn>
                </a:cxnLst>
                <a:rect l="0" t="0" r="r" b="b"/>
                <a:pathLst>
                  <a:path w="413" h="398">
                    <a:moveTo>
                      <a:pt x="139" y="1"/>
                    </a:moveTo>
                    <a:lnTo>
                      <a:pt x="85" y="35"/>
                    </a:lnTo>
                    <a:lnTo>
                      <a:pt x="63" y="76"/>
                    </a:lnTo>
                    <a:lnTo>
                      <a:pt x="23" y="98"/>
                    </a:lnTo>
                    <a:lnTo>
                      <a:pt x="8" y="128"/>
                    </a:lnTo>
                    <a:lnTo>
                      <a:pt x="0" y="188"/>
                    </a:lnTo>
                    <a:lnTo>
                      <a:pt x="1" y="229"/>
                    </a:lnTo>
                    <a:lnTo>
                      <a:pt x="8" y="269"/>
                    </a:lnTo>
                    <a:lnTo>
                      <a:pt x="33" y="291"/>
                    </a:lnTo>
                    <a:lnTo>
                      <a:pt x="374" y="398"/>
                    </a:lnTo>
                    <a:lnTo>
                      <a:pt x="379" y="337"/>
                    </a:lnTo>
                    <a:lnTo>
                      <a:pt x="395" y="294"/>
                    </a:lnTo>
                    <a:lnTo>
                      <a:pt x="411" y="250"/>
                    </a:lnTo>
                    <a:lnTo>
                      <a:pt x="413" y="196"/>
                    </a:lnTo>
                    <a:lnTo>
                      <a:pt x="402" y="144"/>
                    </a:lnTo>
                    <a:lnTo>
                      <a:pt x="387" y="98"/>
                    </a:lnTo>
                    <a:lnTo>
                      <a:pt x="362" y="60"/>
                    </a:lnTo>
                    <a:lnTo>
                      <a:pt x="327" y="34"/>
                    </a:lnTo>
                    <a:lnTo>
                      <a:pt x="286" y="8"/>
                    </a:lnTo>
                    <a:lnTo>
                      <a:pt x="204" y="0"/>
                    </a:lnTo>
                    <a:lnTo>
                      <a:pt x="139" y="1"/>
                    </a:lnTo>
                    <a:close/>
                  </a:path>
                </a:pathLst>
              </a:custGeom>
              <a:solidFill>
                <a:srgbClr val="40200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899" name="Freeform 91"/>
              <p:cNvSpPr>
                <a:spLocks/>
              </p:cNvSpPr>
              <p:nvPr/>
            </p:nvSpPr>
            <p:spPr bwMode="auto">
              <a:xfrm>
                <a:off x="4634" y="3484"/>
                <a:ext cx="59" cy="71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11" y="148"/>
                  </a:cxn>
                  <a:cxn ang="0">
                    <a:pos x="11" y="173"/>
                  </a:cxn>
                  <a:cxn ang="0">
                    <a:pos x="15" y="200"/>
                  </a:cxn>
                  <a:cxn ang="0">
                    <a:pos x="24" y="235"/>
                  </a:cxn>
                  <a:cxn ang="0">
                    <a:pos x="37" y="275"/>
                  </a:cxn>
                  <a:cxn ang="0">
                    <a:pos x="49" y="317"/>
                  </a:cxn>
                  <a:cxn ang="0">
                    <a:pos x="62" y="360"/>
                  </a:cxn>
                  <a:cxn ang="0">
                    <a:pos x="73" y="385"/>
                  </a:cxn>
                  <a:cxn ang="0">
                    <a:pos x="89" y="404"/>
                  </a:cxn>
                  <a:cxn ang="0">
                    <a:pos x="106" y="423"/>
                  </a:cxn>
                  <a:cxn ang="0">
                    <a:pos x="129" y="427"/>
                  </a:cxn>
                  <a:cxn ang="0">
                    <a:pos x="158" y="419"/>
                  </a:cxn>
                  <a:cxn ang="0">
                    <a:pos x="190" y="408"/>
                  </a:cxn>
                  <a:cxn ang="0">
                    <a:pos x="215" y="399"/>
                  </a:cxn>
                  <a:cxn ang="0">
                    <a:pos x="239" y="384"/>
                  </a:cxn>
                  <a:cxn ang="0">
                    <a:pos x="258" y="369"/>
                  </a:cxn>
                  <a:cxn ang="0">
                    <a:pos x="275" y="352"/>
                  </a:cxn>
                  <a:cxn ang="0">
                    <a:pos x="294" y="330"/>
                  </a:cxn>
                  <a:cxn ang="0">
                    <a:pos x="314" y="303"/>
                  </a:cxn>
                  <a:cxn ang="0">
                    <a:pos x="329" y="272"/>
                  </a:cxn>
                  <a:cxn ang="0">
                    <a:pos x="333" y="226"/>
                  </a:cxn>
                  <a:cxn ang="0">
                    <a:pos x="333" y="197"/>
                  </a:cxn>
                  <a:cxn ang="0">
                    <a:pos x="344" y="178"/>
                  </a:cxn>
                  <a:cxn ang="0">
                    <a:pos x="353" y="158"/>
                  </a:cxn>
                  <a:cxn ang="0">
                    <a:pos x="356" y="131"/>
                  </a:cxn>
                  <a:cxn ang="0">
                    <a:pos x="351" y="98"/>
                  </a:cxn>
                  <a:cxn ang="0">
                    <a:pos x="336" y="78"/>
                  </a:cxn>
                  <a:cxn ang="0">
                    <a:pos x="318" y="76"/>
                  </a:cxn>
                  <a:cxn ang="0">
                    <a:pos x="307" y="91"/>
                  </a:cxn>
                  <a:cxn ang="0">
                    <a:pos x="297" y="115"/>
                  </a:cxn>
                  <a:cxn ang="0">
                    <a:pos x="286" y="76"/>
                  </a:cxn>
                  <a:cxn ang="0">
                    <a:pos x="267" y="71"/>
                  </a:cxn>
                  <a:cxn ang="0">
                    <a:pos x="250" y="66"/>
                  </a:cxn>
                  <a:cxn ang="0">
                    <a:pos x="188" y="49"/>
                  </a:cxn>
                  <a:cxn ang="0">
                    <a:pos x="136" y="19"/>
                  </a:cxn>
                  <a:cxn ang="0">
                    <a:pos x="88" y="0"/>
                  </a:cxn>
                  <a:cxn ang="0">
                    <a:pos x="41" y="2"/>
                  </a:cxn>
                  <a:cxn ang="0">
                    <a:pos x="11" y="16"/>
                  </a:cxn>
                  <a:cxn ang="0">
                    <a:pos x="5" y="75"/>
                  </a:cxn>
                  <a:cxn ang="0">
                    <a:pos x="0" y="107"/>
                  </a:cxn>
                  <a:cxn ang="0">
                    <a:pos x="0" y="129"/>
                  </a:cxn>
                </a:cxnLst>
                <a:rect l="0" t="0" r="r" b="b"/>
                <a:pathLst>
                  <a:path w="356" h="427">
                    <a:moveTo>
                      <a:pt x="0" y="129"/>
                    </a:moveTo>
                    <a:lnTo>
                      <a:pt x="11" y="148"/>
                    </a:lnTo>
                    <a:lnTo>
                      <a:pt x="11" y="173"/>
                    </a:lnTo>
                    <a:lnTo>
                      <a:pt x="15" y="200"/>
                    </a:lnTo>
                    <a:lnTo>
                      <a:pt x="24" y="235"/>
                    </a:lnTo>
                    <a:lnTo>
                      <a:pt x="37" y="275"/>
                    </a:lnTo>
                    <a:lnTo>
                      <a:pt x="49" y="317"/>
                    </a:lnTo>
                    <a:lnTo>
                      <a:pt x="62" y="360"/>
                    </a:lnTo>
                    <a:lnTo>
                      <a:pt x="73" y="385"/>
                    </a:lnTo>
                    <a:lnTo>
                      <a:pt x="89" y="404"/>
                    </a:lnTo>
                    <a:lnTo>
                      <a:pt x="106" y="423"/>
                    </a:lnTo>
                    <a:lnTo>
                      <a:pt x="129" y="427"/>
                    </a:lnTo>
                    <a:lnTo>
                      <a:pt x="158" y="419"/>
                    </a:lnTo>
                    <a:lnTo>
                      <a:pt x="190" y="408"/>
                    </a:lnTo>
                    <a:lnTo>
                      <a:pt x="215" y="399"/>
                    </a:lnTo>
                    <a:lnTo>
                      <a:pt x="239" y="384"/>
                    </a:lnTo>
                    <a:lnTo>
                      <a:pt x="258" y="369"/>
                    </a:lnTo>
                    <a:lnTo>
                      <a:pt x="275" y="352"/>
                    </a:lnTo>
                    <a:lnTo>
                      <a:pt x="294" y="330"/>
                    </a:lnTo>
                    <a:lnTo>
                      <a:pt x="314" y="303"/>
                    </a:lnTo>
                    <a:lnTo>
                      <a:pt x="329" y="272"/>
                    </a:lnTo>
                    <a:lnTo>
                      <a:pt x="333" y="226"/>
                    </a:lnTo>
                    <a:lnTo>
                      <a:pt x="333" y="197"/>
                    </a:lnTo>
                    <a:lnTo>
                      <a:pt x="344" y="178"/>
                    </a:lnTo>
                    <a:lnTo>
                      <a:pt x="353" y="158"/>
                    </a:lnTo>
                    <a:lnTo>
                      <a:pt x="356" y="131"/>
                    </a:lnTo>
                    <a:lnTo>
                      <a:pt x="351" y="98"/>
                    </a:lnTo>
                    <a:lnTo>
                      <a:pt x="336" y="78"/>
                    </a:lnTo>
                    <a:lnTo>
                      <a:pt x="318" y="76"/>
                    </a:lnTo>
                    <a:lnTo>
                      <a:pt x="307" y="91"/>
                    </a:lnTo>
                    <a:lnTo>
                      <a:pt x="297" y="115"/>
                    </a:lnTo>
                    <a:lnTo>
                      <a:pt x="286" y="76"/>
                    </a:lnTo>
                    <a:lnTo>
                      <a:pt x="267" y="71"/>
                    </a:lnTo>
                    <a:lnTo>
                      <a:pt x="250" y="66"/>
                    </a:lnTo>
                    <a:lnTo>
                      <a:pt x="188" y="49"/>
                    </a:lnTo>
                    <a:lnTo>
                      <a:pt x="136" y="19"/>
                    </a:lnTo>
                    <a:lnTo>
                      <a:pt x="88" y="0"/>
                    </a:lnTo>
                    <a:lnTo>
                      <a:pt x="41" y="2"/>
                    </a:lnTo>
                    <a:lnTo>
                      <a:pt x="11" y="16"/>
                    </a:lnTo>
                    <a:lnTo>
                      <a:pt x="5" y="75"/>
                    </a:lnTo>
                    <a:lnTo>
                      <a:pt x="0" y="107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0" name="Freeform 92"/>
              <p:cNvSpPr>
                <a:spLocks/>
              </p:cNvSpPr>
              <p:nvPr/>
            </p:nvSpPr>
            <p:spPr bwMode="auto">
              <a:xfrm>
                <a:off x="4645" y="3538"/>
                <a:ext cx="18" cy="3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0" y="13"/>
                  </a:cxn>
                  <a:cxn ang="0">
                    <a:pos x="0" y="5"/>
                  </a:cxn>
                  <a:cxn ang="0">
                    <a:pos x="5" y="9"/>
                  </a:cxn>
                  <a:cxn ang="0">
                    <a:pos x="23" y="2"/>
                  </a:cxn>
                  <a:cxn ang="0">
                    <a:pos x="36" y="5"/>
                  </a:cxn>
                  <a:cxn ang="0">
                    <a:pos x="46" y="0"/>
                  </a:cxn>
                  <a:cxn ang="0">
                    <a:pos x="80" y="5"/>
                  </a:cxn>
                  <a:cxn ang="0">
                    <a:pos x="94" y="7"/>
                  </a:cxn>
                  <a:cxn ang="0">
                    <a:pos x="102" y="6"/>
                  </a:cxn>
                  <a:cxn ang="0">
                    <a:pos x="107" y="2"/>
                  </a:cxn>
                  <a:cxn ang="0">
                    <a:pos x="107" y="12"/>
                  </a:cxn>
                  <a:cxn ang="0">
                    <a:pos x="113" y="23"/>
                  </a:cxn>
                  <a:cxn ang="0">
                    <a:pos x="99" y="11"/>
                  </a:cxn>
                  <a:cxn ang="0">
                    <a:pos x="78" y="8"/>
                  </a:cxn>
                  <a:cxn ang="0">
                    <a:pos x="49" y="9"/>
                  </a:cxn>
                  <a:cxn ang="0">
                    <a:pos x="37" y="12"/>
                  </a:cxn>
                  <a:cxn ang="0">
                    <a:pos x="24" y="9"/>
                  </a:cxn>
                  <a:cxn ang="0">
                    <a:pos x="13" y="11"/>
                  </a:cxn>
                  <a:cxn ang="0">
                    <a:pos x="5" y="12"/>
                  </a:cxn>
                  <a:cxn ang="0">
                    <a:pos x="3" y="22"/>
                  </a:cxn>
                </a:cxnLst>
                <a:rect l="0" t="0" r="r" b="b"/>
                <a:pathLst>
                  <a:path w="113" h="23">
                    <a:moveTo>
                      <a:pt x="3" y="22"/>
                    </a:moveTo>
                    <a:lnTo>
                      <a:pt x="0" y="13"/>
                    </a:lnTo>
                    <a:lnTo>
                      <a:pt x="0" y="5"/>
                    </a:lnTo>
                    <a:lnTo>
                      <a:pt x="5" y="9"/>
                    </a:lnTo>
                    <a:lnTo>
                      <a:pt x="23" y="2"/>
                    </a:lnTo>
                    <a:lnTo>
                      <a:pt x="36" y="5"/>
                    </a:lnTo>
                    <a:lnTo>
                      <a:pt x="46" y="0"/>
                    </a:lnTo>
                    <a:lnTo>
                      <a:pt x="80" y="5"/>
                    </a:lnTo>
                    <a:lnTo>
                      <a:pt x="94" y="7"/>
                    </a:lnTo>
                    <a:lnTo>
                      <a:pt x="102" y="6"/>
                    </a:lnTo>
                    <a:lnTo>
                      <a:pt x="107" y="2"/>
                    </a:lnTo>
                    <a:lnTo>
                      <a:pt x="107" y="12"/>
                    </a:lnTo>
                    <a:lnTo>
                      <a:pt x="113" y="23"/>
                    </a:lnTo>
                    <a:lnTo>
                      <a:pt x="99" y="11"/>
                    </a:lnTo>
                    <a:lnTo>
                      <a:pt x="78" y="8"/>
                    </a:lnTo>
                    <a:lnTo>
                      <a:pt x="49" y="9"/>
                    </a:lnTo>
                    <a:lnTo>
                      <a:pt x="37" y="12"/>
                    </a:lnTo>
                    <a:lnTo>
                      <a:pt x="24" y="9"/>
                    </a:lnTo>
                    <a:lnTo>
                      <a:pt x="13" y="11"/>
                    </a:lnTo>
                    <a:lnTo>
                      <a:pt x="5" y="12"/>
                    </a:lnTo>
                    <a:lnTo>
                      <a:pt x="3" y="2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1" name="Freeform 93"/>
              <p:cNvSpPr>
                <a:spLocks/>
              </p:cNvSpPr>
              <p:nvPr/>
            </p:nvSpPr>
            <p:spPr bwMode="auto">
              <a:xfrm>
                <a:off x="4648" y="3543"/>
                <a:ext cx="9" cy="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4" y="3"/>
                  </a:cxn>
                  <a:cxn ang="0">
                    <a:pos x="24" y="3"/>
                  </a:cxn>
                  <a:cxn ang="0">
                    <a:pos x="53" y="0"/>
                  </a:cxn>
                  <a:cxn ang="0">
                    <a:pos x="30" y="10"/>
                  </a:cxn>
                  <a:cxn ang="0">
                    <a:pos x="13" y="8"/>
                  </a:cxn>
                  <a:cxn ang="0">
                    <a:pos x="0" y="2"/>
                  </a:cxn>
                </a:cxnLst>
                <a:rect l="0" t="0" r="r" b="b"/>
                <a:pathLst>
                  <a:path w="53" h="10">
                    <a:moveTo>
                      <a:pt x="0" y="2"/>
                    </a:moveTo>
                    <a:lnTo>
                      <a:pt x="14" y="3"/>
                    </a:lnTo>
                    <a:lnTo>
                      <a:pt x="24" y="3"/>
                    </a:lnTo>
                    <a:lnTo>
                      <a:pt x="53" y="0"/>
                    </a:lnTo>
                    <a:lnTo>
                      <a:pt x="30" y="10"/>
                    </a:lnTo>
                    <a:lnTo>
                      <a:pt x="13" y="8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2" name="Freeform 94"/>
              <p:cNvSpPr>
                <a:spLocks/>
              </p:cNvSpPr>
              <p:nvPr/>
            </p:nvSpPr>
            <p:spPr bwMode="auto">
              <a:xfrm>
                <a:off x="4651" y="3550"/>
                <a:ext cx="6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3" y="5"/>
                  </a:cxn>
                  <a:cxn ang="0">
                    <a:pos x="18" y="19"/>
                  </a:cxn>
                  <a:cxn ang="0">
                    <a:pos x="18" y="6"/>
                  </a:cxn>
                  <a:cxn ang="0">
                    <a:pos x="35" y="0"/>
                  </a:cxn>
                  <a:cxn ang="0">
                    <a:pos x="16" y="2"/>
                  </a:cxn>
                  <a:cxn ang="0">
                    <a:pos x="0" y="1"/>
                  </a:cxn>
                </a:cxnLst>
                <a:rect l="0" t="0" r="r" b="b"/>
                <a:pathLst>
                  <a:path w="35" h="19">
                    <a:moveTo>
                      <a:pt x="0" y="1"/>
                    </a:moveTo>
                    <a:lnTo>
                      <a:pt x="13" y="5"/>
                    </a:lnTo>
                    <a:lnTo>
                      <a:pt x="18" y="19"/>
                    </a:lnTo>
                    <a:lnTo>
                      <a:pt x="18" y="6"/>
                    </a:lnTo>
                    <a:lnTo>
                      <a:pt x="35" y="0"/>
                    </a:lnTo>
                    <a:lnTo>
                      <a:pt x="16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3" name="Freeform 95"/>
              <p:cNvSpPr>
                <a:spLocks/>
              </p:cNvSpPr>
              <p:nvPr/>
            </p:nvSpPr>
            <p:spPr bwMode="auto">
              <a:xfrm>
                <a:off x="4686" y="3503"/>
                <a:ext cx="3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0"/>
                  </a:cxn>
                  <a:cxn ang="0">
                    <a:pos x="7" y="18"/>
                  </a:cxn>
                  <a:cxn ang="0">
                    <a:pos x="8" y="28"/>
                  </a:cxn>
                  <a:cxn ang="0">
                    <a:pos x="7" y="47"/>
                  </a:cxn>
                  <a:cxn ang="0">
                    <a:pos x="17" y="23"/>
                  </a:cxn>
                  <a:cxn ang="0">
                    <a:pos x="7" y="0"/>
                  </a:cxn>
                </a:cxnLst>
                <a:rect l="0" t="0" r="r" b="b"/>
                <a:pathLst>
                  <a:path w="17" h="47">
                    <a:moveTo>
                      <a:pt x="7" y="0"/>
                    </a:moveTo>
                    <a:lnTo>
                      <a:pt x="0" y="10"/>
                    </a:lnTo>
                    <a:lnTo>
                      <a:pt x="7" y="18"/>
                    </a:lnTo>
                    <a:lnTo>
                      <a:pt x="8" y="28"/>
                    </a:lnTo>
                    <a:lnTo>
                      <a:pt x="7" y="47"/>
                    </a:lnTo>
                    <a:lnTo>
                      <a:pt x="17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4" name="Freeform 96"/>
              <p:cNvSpPr>
                <a:spLocks/>
              </p:cNvSpPr>
              <p:nvPr/>
            </p:nvSpPr>
            <p:spPr bwMode="auto">
              <a:xfrm>
                <a:off x="4686" y="3499"/>
                <a:ext cx="5" cy="12"/>
              </a:xfrm>
              <a:custGeom>
                <a:avLst/>
                <a:gdLst/>
                <a:ahLst/>
                <a:cxnLst>
                  <a:cxn ang="0">
                    <a:pos x="3" y="24"/>
                  </a:cxn>
                  <a:cxn ang="0">
                    <a:pos x="0" y="15"/>
                  </a:cxn>
                  <a:cxn ang="0">
                    <a:pos x="6" y="1"/>
                  </a:cxn>
                  <a:cxn ang="0">
                    <a:pos x="15" y="0"/>
                  </a:cxn>
                  <a:cxn ang="0">
                    <a:pos x="23" y="7"/>
                  </a:cxn>
                  <a:cxn ang="0">
                    <a:pos x="26" y="31"/>
                  </a:cxn>
                  <a:cxn ang="0">
                    <a:pos x="23" y="61"/>
                  </a:cxn>
                  <a:cxn ang="0">
                    <a:pos x="14" y="72"/>
                  </a:cxn>
                  <a:cxn ang="0">
                    <a:pos x="21" y="53"/>
                  </a:cxn>
                  <a:cxn ang="0">
                    <a:pos x="21" y="24"/>
                  </a:cxn>
                  <a:cxn ang="0">
                    <a:pos x="17" y="7"/>
                  </a:cxn>
                  <a:cxn ang="0">
                    <a:pos x="11" y="7"/>
                  </a:cxn>
                  <a:cxn ang="0">
                    <a:pos x="3" y="24"/>
                  </a:cxn>
                </a:cxnLst>
                <a:rect l="0" t="0" r="r" b="b"/>
                <a:pathLst>
                  <a:path w="26" h="72">
                    <a:moveTo>
                      <a:pt x="3" y="24"/>
                    </a:moveTo>
                    <a:lnTo>
                      <a:pt x="0" y="15"/>
                    </a:lnTo>
                    <a:lnTo>
                      <a:pt x="6" y="1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26" y="31"/>
                    </a:lnTo>
                    <a:lnTo>
                      <a:pt x="23" y="61"/>
                    </a:lnTo>
                    <a:lnTo>
                      <a:pt x="14" y="72"/>
                    </a:lnTo>
                    <a:lnTo>
                      <a:pt x="21" y="53"/>
                    </a:lnTo>
                    <a:lnTo>
                      <a:pt x="21" y="24"/>
                    </a:lnTo>
                    <a:lnTo>
                      <a:pt x="17" y="7"/>
                    </a:lnTo>
                    <a:lnTo>
                      <a:pt x="11" y="7"/>
                    </a:ln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5" name="Freeform 97"/>
              <p:cNvSpPr>
                <a:spLocks/>
              </p:cNvSpPr>
              <p:nvPr/>
            </p:nvSpPr>
            <p:spPr bwMode="auto">
              <a:xfrm>
                <a:off x="4686" y="3516"/>
                <a:ext cx="3" cy="4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0"/>
                  </a:cxn>
                  <a:cxn ang="0">
                    <a:pos x="8" y="8"/>
                  </a:cxn>
                  <a:cxn ang="0">
                    <a:pos x="0" y="8"/>
                  </a:cxn>
                  <a:cxn ang="0">
                    <a:pos x="19" y="22"/>
                  </a:cxn>
                  <a:cxn ang="0">
                    <a:pos x="19" y="10"/>
                  </a:cxn>
                </a:cxnLst>
                <a:rect l="0" t="0" r="r" b="b"/>
                <a:pathLst>
                  <a:path w="19" h="22">
                    <a:moveTo>
                      <a:pt x="19" y="10"/>
                    </a:moveTo>
                    <a:lnTo>
                      <a:pt x="19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19" y="22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6" name="Freeform 98"/>
              <p:cNvSpPr>
                <a:spLocks/>
              </p:cNvSpPr>
              <p:nvPr/>
            </p:nvSpPr>
            <p:spPr bwMode="auto">
              <a:xfrm>
                <a:off x="4656" y="3507"/>
                <a:ext cx="11" cy="6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0" y="14"/>
                  </a:cxn>
                  <a:cxn ang="0">
                    <a:pos x="5" y="16"/>
                  </a:cxn>
                  <a:cxn ang="0">
                    <a:pos x="10" y="20"/>
                  </a:cxn>
                  <a:cxn ang="0">
                    <a:pos x="14" y="29"/>
                  </a:cxn>
                  <a:cxn ang="0">
                    <a:pos x="21" y="35"/>
                  </a:cxn>
                  <a:cxn ang="0">
                    <a:pos x="15" y="27"/>
                  </a:cxn>
                  <a:cxn ang="0">
                    <a:pos x="15" y="20"/>
                  </a:cxn>
                  <a:cxn ang="0">
                    <a:pos x="25" y="24"/>
                  </a:cxn>
                  <a:cxn ang="0">
                    <a:pos x="36" y="22"/>
                  </a:cxn>
                  <a:cxn ang="0">
                    <a:pos x="45" y="19"/>
                  </a:cxn>
                  <a:cxn ang="0">
                    <a:pos x="54" y="11"/>
                  </a:cxn>
                  <a:cxn ang="0">
                    <a:pos x="62" y="10"/>
                  </a:cxn>
                  <a:cxn ang="0">
                    <a:pos x="51" y="1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17" y="1"/>
                  </a:cxn>
                  <a:cxn ang="0">
                    <a:pos x="11" y="5"/>
                  </a:cxn>
                </a:cxnLst>
                <a:rect l="0" t="0" r="r" b="b"/>
                <a:pathLst>
                  <a:path w="62" h="35">
                    <a:moveTo>
                      <a:pt x="11" y="5"/>
                    </a:moveTo>
                    <a:lnTo>
                      <a:pt x="0" y="14"/>
                    </a:lnTo>
                    <a:lnTo>
                      <a:pt x="5" y="16"/>
                    </a:lnTo>
                    <a:lnTo>
                      <a:pt x="10" y="20"/>
                    </a:lnTo>
                    <a:lnTo>
                      <a:pt x="14" y="29"/>
                    </a:lnTo>
                    <a:lnTo>
                      <a:pt x="21" y="35"/>
                    </a:lnTo>
                    <a:lnTo>
                      <a:pt x="15" y="27"/>
                    </a:lnTo>
                    <a:lnTo>
                      <a:pt x="15" y="20"/>
                    </a:lnTo>
                    <a:lnTo>
                      <a:pt x="25" y="24"/>
                    </a:lnTo>
                    <a:lnTo>
                      <a:pt x="36" y="22"/>
                    </a:lnTo>
                    <a:lnTo>
                      <a:pt x="45" y="19"/>
                    </a:lnTo>
                    <a:lnTo>
                      <a:pt x="54" y="11"/>
                    </a:lnTo>
                    <a:lnTo>
                      <a:pt x="62" y="10"/>
                    </a:lnTo>
                    <a:lnTo>
                      <a:pt x="51" y="1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17" y="1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7" name="Freeform 99"/>
              <p:cNvSpPr>
                <a:spLocks/>
              </p:cNvSpPr>
              <p:nvPr/>
            </p:nvSpPr>
            <p:spPr bwMode="auto">
              <a:xfrm>
                <a:off x="4652" y="3502"/>
                <a:ext cx="19" cy="6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2" y="32"/>
                  </a:cxn>
                  <a:cxn ang="0">
                    <a:pos x="40" y="19"/>
                  </a:cxn>
                  <a:cxn ang="0">
                    <a:pos x="70" y="11"/>
                  </a:cxn>
                  <a:cxn ang="0">
                    <a:pos x="111" y="13"/>
                  </a:cxn>
                  <a:cxn ang="0">
                    <a:pos x="77" y="5"/>
                  </a:cxn>
                  <a:cxn ang="0">
                    <a:pos x="87" y="0"/>
                  </a:cxn>
                  <a:cxn ang="0">
                    <a:pos x="64" y="2"/>
                  </a:cxn>
                  <a:cxn ang="0">
                    <a:pos x="47" y="6"/>
                  </a:cxn>
                  <a:cxn ang="0">
                    <a:pos x="55" y="1"/>
                  </a:cxn>
                  <a:cxn ang="0">
                    <a:pos x="36" y="5"/>
                  </a:cxn>
                  <a:cxn ang="0">
                    <a:pos x="23" y="13"/>
                  </a:cxn>
                  <a:cxn ang="0">
                    <a:pos x="27" y="5"/>
                  </a:cxn>
                  <a:cxn ang="0">
                    <a:pos x="0" y="20"/>
                  </a:cxn>
                </a:cxnLst>
                <a:rect l="0" t="0" r="r" b="b"/>
                <a:pathLst>
                  <a:path w="111" h="32">
                    <a:moveTo>
                      <a:pt x="0" y="20"/>
                    </a:moveTo>
                    <a:lnTo>
                      <a:pt x="12" y="32"/>
                    </a:lnTo>
                    <a:lnTo>
                      <a:pt x="40" y="19"/>
                    </a:lnTo>
                    <a:lnTo>
                      <a:pt x="70" y="11"/>
                    </a:lnTo>
                    <a:lnTo>
                      <a:pt x="111" y="13"/>
                    </a:lnTo>
                    <a:lnTo>
                      <a:pt x="77" y="5"/>
                    </a:lnTo>
                    <a:lnTo>
                      <a:pt x="87" y="0"/>
                    </a:lnTo>
                    <a:lnTo>
                      <a:pt x="64" y="2"/>
                    </a:lnTo>
                    <a:lnTo>
                      <a:pt x="47" y="6"/>
                    </a:lnTo>
                    <a:lnTo>
                      <a:pt x="55" y="1"/>
                    </a:lnTo>
                    <a:lnTo>
                      <a:pt x="36" y="5"/>
                    </a:lnTo>
                    <a:lnTo>
                      <a:pt x="23" y="13"/>
                    </a:lnTo>
                    <a:lnTo>
                      <a:pt x="27" y="5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8" name="Freeform 100"/>
              <p:cNvSpPr>
                <a:spLocks/>
              </p:cNvSpPr>
              <p:nvPr/>
            </p:nvSpPr>
            <p:spPr bwMode="auto">
              <a:xfrm>
                <a:off x="4658" y="3509"/>
                <a:ext cx="2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6"/>
                  </a:cxn>
                  <a:cxn ang="0">
                    <a:pos x="9" y="10"/>
                  </a:cxn>
                  <a:cxn ang="0">
                    <a:pos x="7" y="6"/>
                  </a:cxn>
                  <a:cxn ang="0">
                    <a:pos x="5" y="0"/>
                  </a:cxn>
                </a:cxnLst>
                <a:rect l="0" t="0" r="r" b="b"/>
                <a:pathLst>
                  <a:path w="9" h="10">
                    <a:moveTo>
                      <a:pt x="5" y="0"/>
                    </a:moveTo>
                    <a:lnTo>
                      <a:pt x="0" y="6"/>
                    </a:lnTo>
                    <a:lnTo>
                      <a:pt x="9" y="10"/>
                    </a:lnTo>
                    <a:lnTo>
                      <a:pt x="7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C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09" name="Freeform 101"/>
              <p:cNvSpPr>
                <a:spLocks/>
              </p:cNvSpPr>
              <p:nvPr/>
            </p:nvSpPr>
            <p:spPr bwMode="auto">
              <a:xfrm>
                <a:off x="4657" y="3506"/>
                <a:ext cx="8" cy="2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14" y="5"/>
                  </a:cxn>
                  <a:cxn ang="0">
                    <a:pos x="27" y="4"/>
                  </a:cxn>
                  <a:cxn ang="0">
                    <a:pos x="40" y="5"/>
                  </a:cxn>
                  <a:cxn ang="0">
                    <a:pos x="50" y="8"/>
                  </a:cxn>
                  <a:cxn ang="0">
                    <a:pos x="39" y="3"/>
                  </a:cxn>
                  <a:cxn ang="0">
                    <a:pos x="25" y="0"/>
                  </a:cxn>
                  <a:cxn ang="0">
                    <a:pos x="16" y="0"/>
                  </a:cxn>
                  <a:cxn ang="0">
                    <a:pos x="9" y="4"/>
                  </a:cxn>
                  <a:cxn ang="0">
                    <a:pos x="0" y="14"/>
                  </a:cxn>
                </a:cxnLst>
                <a:rect l="0" t="0" r="r" b="b"/>
                <a:pathLst>
                  <a:path w="50" h="14">
                    <a:moveTo>
                      <a:pt x="0" y="14"/>
                    </a:moveTo>
                    <a:lnTo>
                      <a:pt x="14" y="5"/>
                    </a:lnTo>
                    <a:lnTo>
                      <a:pt x="27" y="4"/>
                    </a:lnTo>
                    <a:lnTo>
                      <a:pt x="40" y="5"/>
                    </a:lnTo>
                    <a:lnTo>
                      <a:pt x="50" y="8"/>
                    </a:lnTo>
                    <a:lnTo>
                      <a:pt x="39" y="3"/>
                    </a:lnTo>
                    <a:lnTo>
                      <a:pt x="25" y="0"/>
                    </a:lnTo>
                    <a:lnTo>
                      <a:pt x="16" y="0"/>
                    </a:lnTo>
                    <a:lnTo>
                      <a:pt x="9" y="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0" name="Freeform 102"/>
              <p:cNvSpPr>
                <a:spLocks/>
              </p:cNvSpPr>
              <p:nvPr/>
            </p:nvSpPr>
            <p:spPr bwMode="auto">
              <a:xfrm>
                <a:off x="4637" y="3509"/>
                <a:ext cx="8" cy="5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3"/>
                  </a:cxn>
                  <a:cxn ang="0">
                    <a:pos x="10" y="20"/>
                  </a:cxn>
                  <a:cxn ang="0">
                    <a:pos x="23" y="21"/>
                  </a:cxn>
                  <a:cxn ang="0">
                    <a:pos x="34" y="19"/>
                  </a:cxn>
                  <a:cxn ang="0">
                    <a:pos x="32" y="23"/>
                  </a:cxn>
                  <a:cxn ang="0">
                    <a:pos x="25" y="34"/>
                  </a:cxn>
                  <a:cxn ang="0">
                    <a:pos x="35" y="26"/>
                  </a:cxn>
                  <a:cxn ang="0">
                    <a:pos x="40" y="20"/>
                  </a:cxn>
                  <a:cxn ang="0">
                    <a:pos x="45" y="13"/>
                  </a:cxn>
                  <a:cxn ang="0">
                    <a:pos x="45" y="6"/>
                  </a:cxn>
                  <a:cxn ang="0">
                    <a:pos x="40" y="5"/>
                  </a:cxn>
                  <a:cxn ang="0">
                    <a:pos x="31" y="2"/>
                  </a:cxn>
                  <a:cxn ang="0">
                    <a:pos x="20" y="0"/>
                  </a:cxn>
                  <a:cxn ang="0">
                    <a:pos x="8" y="5"/>
                  </a:cxn>
                  <a:cxn ang="0">
                    <a:pos x="0" y="10"/>
                  </a:cxn>
                </a:cxnLst>
                <a:rect l="0" t="0" r="r" b="b"/>
                <a:pathLst>
                  <a:path w="45" h="34">
                    <a:moveTo>
                      <a:pt x="0" y="10"/>
                    </a:moveTo>
                    <a:lnTo>
                      <a:pt x="5" y="13"/>
                    </a:lnTo>
                    <a:lnTo>
                      <a:pt x="10" y="20"/>
                    </a:lnTo>
                    <a:lnTo>
                      <a:pt x="23" y="21"/>
                    </a:lnTo>
                    <a:lnTo>
                      <a:pt x="34" y="19"/>
                    </a:lnTo>
                    <a:lnTo>
                      <a:pt x="32" y="23"/>
                    </a:lnTo>
                    <a:lnTo>
                      <a:pt x="25" y="34"/>
                    </a:lnTo>
                    <a:lnTo>
                      <a:pt x="35" y="26"/>
                    </a:lnTo>
                    <a:lnTo>
                      <a:pt x="40" y="20"/>
                    </a:lnTo>
                    <a:lnTo>
                      <a:pt x="45" y="13"/>
                    </a:lnTo>
                    <a:lnTo>
                      <a:pt x="45" y="6"/>
                    </a:lnTo>
                    <a:lnTo>
                      <a:pt x="40" y="5"/>
                    </a:lnTo>
                    <a:lnTo>
                      <a:pt x="31" y="2"/>
                    </a:lnTo>
                    <a:lnTo>
                      <a:pt x="20" y="0"/>
                    </a:lnTo>
                    <a:lnTo>
                      <a:pt x="8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1" name="Freeform 103"/>
              <p:cNvSpPr>
                <a:spLocks/>
              </p:cNvSpPr>
              <p:nvPr/>
            </p:nvSpPr>
            <p:spPr bwMode="auto">
              <a:xfrm>
                <a:off x="4636" y="3504"/>
                <a:ext cx="11" cy="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7" y="1"/>
                  </a:cxn>
                  <a:cxn ang="0">
                    <a:pos x="25" y="0"/>
                  </a:cxn>
                  <a:cxn ang="0">
                    <a:pos x="36" y="4"/>
                  </a:cxn>
                  <a:cxn ang="0">
                    <a:pos x="32" y="0"/>
                  </a:cxn>
                  <a:cxn ang="0">
                    <a:pos x="43" y="2"/>
                  </a:cxn>
                  <a:cxn ang="0">
                    <a:pos x="52" y="8"/>
                  </a:cxn>
                  <a:cxn ang="0">
                    <a:pos x="51" y="4"/>
                  </a:cxn>
                  <a:cxn ang="0">
                    <a:pos x="58" y="11"/>
                  </a:cxn>
                  <a:cxn ang="0">
                    <a:pos x="65" y="7"/>
                  </a:cxn>
                  <a:cxn ang="0">
                    <a:pos x="66" y="17"/>
                  </a:cxn>
                  <a:cxn ang="0">
                    <a:pos x="64" y="25"/>
                  </a:cxn>
                  <a:cxn ang="0">
                    <a:pos x="63" y="41"/>
                  </a:cxn>
                  <a:cxn ang="0">
                    <a:pos x="62" y="56"/>
                  </a:cxn>
                  <a:cxn ang="0">
                    <a:pos x="59" y="48"/>
                  </a:cxn>
                  <a:cxn ang="0">
                    <a:pos x="61" y="28"/>
                  </a:cxn>
                  <a:cxn ang="0">
                    <a:pos x="57" y="22"/>
                  </a:cxn>
                  <a:cxn ang="0">
                    <a:pos x="48" y="18"/>
                  </a:cxn>
                  <a:cxn ang="0">
                    <a:pos x="38" y="13"/>
                  </a:cxn>
                  <a:cxn ang="0">
                    <a:pos x="19" y="8"/>
                  </a:cxn>
                  <a:cxn ang="0">
                    <a:pos x="0" y="5"/>
                  </a:cxn>
                </a:cxnLst>
                <a:rect l="0" t="0" r="r" b="b"/>
                <a:pathLst>
                  <a:path w="66" h="56">
                    <a:moveTo>
                      <a:pt x="0" y="5"/>
                    </a:moveTo>
                    <a:lnTo>
                      <a:pt x="17" y="1"/>
                    </a:lnTo>
                    <a:lnTo>
                      <a:pt x="25" y="0"/>
                    </a:lnTo>
                    <a:lnTo>
                      <a:pt x="36" y="4"/>
                    </a:lnTo>
                    <a:lnTo>
                      <a:pt x="32" y="0"/>
                    </a:lnTo>
                    <a:lnTo>
                      <a:pt x="43" y="2"/>
                    </a:lnTo>
                    <a:lnTo>
                      <a:pt x="52" y="8"/>
                    </a:lnTo>
                    <a:lnTo>
                      <a:pt x="51" y="4"/>
                    </a:lnTo>
                    <a:lnTo>
                      <a:pt x="58" y="11"/>
                    </a:lnTo>
                    <a:lnTo>
                      <a:pt x="65" y="7"/>
                    </a:lnTo>
                    <a:lnTo>
                      <a:pt x="66" y="17"/>
                    </a:lnTo>
                    <a:lnTo>
                      <a:pt x="64" y="25"/>
                    </a:lnTo>
                    <a:lnTo>
                      <a:pt x="63" y="41"/>
                    </a:lnTo>
                    <a:lnTo>
                      <a:pt x="62" y="56"/>
                    </a:lnTo>
                    <a:lnTo>
                      <a:pt x="59" y="48"/>
                    </a:lnTo>
                    <a:lnTo>
                      <a:pt x="61" y="28"/>
                    </a:lnTo>
                    <a:lnTo>
                      <a:pt x="57" y="22"/>
                    </a:lnTo>
                    <a:lnTo>
                      <a:pt x="48" y="18"/>
                    </a:lnTo>
                    <a:lnTo>
                      <a:pt x="38" y="13"/>
                    </a:lnTo>
                    <a:lnTo>
                      <a:pt x="19" y="8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2" name="Freeform 104"/>
              <p:cNvSpPr>
                <a:spLocks/>
              </p:cNvSpPr>
              <p:nvPr/>
            </p:nvSpPr>
            <p:spPr bwMode="auto">
              <a:xfrm>
                <a:off x="4638" y="3510"/>
                <a:ext cx="2" cy="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8"/>
                  </a:cxn>
                  <a:cxn ang="0">
                    <a:pos x="10" y="11"/>
                  </a:cxn>
                  <a:cxn ang="0">
                    <a:pos x="6" y="6"/>
                  </a:cxn>
                  <a:cxn ang="0">
                    <a:pos x="7" y="0"/>
                  </a:cxn>
                  <a:cxn ang="0">
                    <a:pos x="0" y="3"/>
                  </a:cxn>
                </a:cxnLst>
                <a:rect l="0" t="0" r="r" b="b"/>
                <a:pathLst>
                  <a:path w="10" h="11">
                    <a:moveTo>
                      <a:pt x="0" y="3"/>
                    </a:moveTo>
                    <a:lnTo>
                      <a:pt x="3" y="8"/>
                    </a:lnTo>
                    <a:lnTo>
                      <a:pt x="10" y="11"/>
                    </a:lnTo>
                    <a:lnTo>
                      <a:pt x="6" y="6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C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3" name="Freeform 105"/>
              <p:cNvSpPr>
                <a:spLocks/>
              </p:cNvSpPr>
              <p:nvPr/>
            </p:nvSpPr>
            <p:spPr bwMode="auto">
              <a:xfrm>
                <a:off x="4637" y="3508"/>
                <a:ext cx="7" cy="2"/>
              </a:xfrm>
              <a:custGeom>
                <a:avLst/>
                <a:gdLst/>
                <a:ahLst/>
                <a:cxnLst>
                  <a:cxn ang="0">
                    <a:pos x="44" y="10"/>
                  </a:cxn>
                  <a:cxn ang="0">
                    <a:pos x="36" y="6"/>
                  </a:cxn>
                  <a:cxn ang="0">
                    <a:pos x="28" y="4"/>
                  </a:cxn>
                  <a:cxn ang="0">
                    <a:pos x="21" y="3"/>
                  </a:cxn>
                  <a:cxn ang="0">
                    <a:pos x="16" y="5"/>
                  </a:cxn>
                  <a:cxn ang="0">
                    <a:pos x="0" y="13"/>
                  </a:cxn>
                  <a:cxn ang="0">
                    <a:pos x="13" y="3"/>
                  </a:cxn>
                  <a:cxn ang="0">
                    <a:pos x="20" y="0"/>
                  </a:cxn>
                  <a:cxn ang="0">
                    <a:pos x="31" y="0"/>
                  </a:cxn>
                  <a:cxn ang="0">
                    <a:pos x="37" y="5"/>
                  </a:cxn>
                  <a:cxn ang="0">
                    <a:pos x="44" y="10"/>
                  </a:cxn>
                </a:cxnLst>
                <a:rect l="0" t="0" r="r" b="b"/>
                <a:pathLst>
                  <a:path w="44" h="13">
                    <a:moveTo>
                      <a:pt x="44" y="10"/>
                    </a:moveTo>
                    <a:lnTo>
                      <a:pt x="36" y="6"/>
                    </a:lnTo>
                    <a:lnTo>
                      <a:pt x="28" y="4"/>
                    </a:lnTo>
                    <a:lnTo>
                      <a:pt x="21" y="3"/>
                    </a:lnTo>
                    <a:lnTo>
                      <a:pt x="16" y="5"/>
                    </a:lnTo>
                    <a:lnTo>
                      <a:pt x="0" y="13"/>
                    </a:lnTo>
                    <a:lnTo>
                      <a:pt x="13" y="3"/>
                    </a:lnTo>
                    <a:lnTo>
                      <a:pt x="20" y="0"/>
                    </a:lnTo>
                    <a:lnTo>
                      <a:pt x="31" y="0"/>
                    </a:lnTo>
                    <a:lnTo>
                      <a:pt x="37" y="5"/>
                    </a:lnTo>
                    <a:lnTo>
                      <a:pt x="44" y="1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4" name="Freeform 106"/>
              <p:cNvSpPr>
                <a:spLocks/>
              </p:cNvSpPr>
              <p:nvPr/>
            </p:nvSpPr>
            <p:spPr bwMode="auto">
              <a:xfrm>
                <a:off x="4645" y="3525"/>
                <a:ext cx="12" cy="7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5" y="8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18" y="23"/>
                  </a:cxn>
                  <a:cxn ang="0">
                    <a:pos x="32" y="23"/>
                  </a:cxn>
                  <a:cxn ang="0">
                    <a:pos x="43" y="20"/>
                  </a:cxn>
                  <a:cxn ang="0">
                    <a:pos x="50" y="14"/>
                  </a:cxn>
                  <a:cxn ang="0">
                    <a:pos x="57" y="11"/>
                  </a:cxn>
                  <a:cxn ang="0">
                    <a:pos x="66" y="12"/>
                  </a:cxn>
                  <a:cxn ang="0">
                    <a:pos x="72" y="9"/>
                  </a:cxn>
                  <a:cxn ang="0">
                    <a:pos x="76" y="0"/>
                  </a:cxn>
                  <a:cxn ang="0">
                    <a:pos x="76" y="12"/>
                  </a:cxn>
                  <a:cxn ang="0">
                    <a:pos x="70" y="16"/>
                  </a:cxn>
                  <a:cxn ang="0">
                    <a:pos x="58" y="20"/>
                  </a:cxn>
                  <a:cxn ang="0">
                    <a:pos x="51" y="23"/>
                  </a:cxn>
                  <a:cxn ang="0">
                    <a:pos x="39" y="32"/>
                  </a:cxn>
                  <a:cxn ang="0">
                    <a:pos x="30" y="38"/>
                  </a:cxn>
                  <a:cxn ang="0">
                    <a:pos x="24" y="41"/>
                  </a:cxn>
                  <a:cxn ang="0">
                    <a:pos x="15" y="42"/>
                  </a:cxn>
                  <a:cxn ang="0">
                    <a:pos x="9" y="39"/>
                  </a:cxn>
                  <a:cxn ang="0">
                    <a:pos x="5" y="33"/>
                  </a:cxn>
                  <a:cxn ang="0">
                    <a:pos x="2" y="23"/>
                  </a:cxn>
                  <a:cxn ang="0">
                    <a:pos x="0" y="12"/>
                  </a:cxn>
                  <a:cxn ang="0">
                    <a:pos x="6" y="2"/>
                  </a:cxn>
                </a:cxnLst>
                <a:rect l="0" t="0" r="r" b="b"/>
                <a:pathLst>
                  <a:path w="76" h="42">
                    <a:moveTo>
                      <a:pt x="6" y="2"/>
                    </a:moveTo>
                    <a:lnTo>
                      <a:pt x="5" y="8"/>
                    </a:lnTo>
                    <a:lnTo>
                      <a:pt x="7" y="18"/>
                    </a:lnTo>
                    <a:lnTo>
                      <a:pt x="11" y="22"/>
                    </a:lnTo>
                    <a:lnTo>
                      <a:pt x="18" y="23"/>
                    </a:lnTo>
                    <a:lnTo>
                      <a:pt x="32" y="23"/>
                    </a:lnTo>
                    <a:lnTo>
                      <a:pt x="43" y="20"/>
                    </a:lnTo>
                    <a:lnTo>
                      <a:pt x="50" y="14"/>
                    </a:lnTo>
                    <a:lnTo>
                      <a:pt x="57" y="11"/>
                    </a:lnTo>
                    <a:lnTo>
                      <a:pt x="66" y="12"/>
                    </a:lnTo>
                    <a:lnTo>
                      <a:pt x="72" y="9"/>
                    </a:lnTo>
                    <a:lnTo>
                      <a:pt x="76" y="0"/>
                    </a:lnTo>
                    <a:lnTo>
                      <a:pt x="76" y="12"/>
                    </a:lnTo>
                    <a:lnTo>
                      <a:pt x="70" y="16"/>
                    </a:lnTo>
                    <a:lnTo>
                      <a:pt x="58" y="20"/>
                    </a:lnTo>
                    <a:lnTo>
                      <a:pt x="51" y="23"/>
                    </a:lnTo>
                    <a:lnTo>
                      <a:pt x="39" y="32"/>
                    </a:lnTo>
                    <a:lnTo>
                      <a:pt x="30" y="38"/>
                    </a:lnTo>
                    <a:lnTo>
                      <a:pt x="24" y="41"/>
                    </a:lnTo>
                    <a:lnTo>
                      <a:pt x="15" y="42"/>
                    </a:lnTo>
                    <a:lnTo>
                      <a:pt x="9" y="39"/>
                    </a:lnTo>
                    <a:lnTo>
                      <a:pt x="5" y="33"/>
                    </a:lnTo>
                    <a:lnTo>
                      <a:pt x="2" y="23"/>
                    </a:lnTo>
                    <a:lnTo>
                      <a:pt x="0" y="1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5" name="Freeform 107"/>
              <p:cNvSpPr>
                <a:spLocks/>
              </p:cNvSpPr>
              <p:nvPr/>
            </p:nvSpPr>
            <p:spPr bwMode="auto">
              <a:xfrm>
                <a:off x="4633" y="3458"/>
                <a:ext cx="64" cy="37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36" y="148"/>
                  </a:cxn>
                  <a:cxn ang="0">
                    <a:pos x="75" y="146"/>
                  </a:cxn>
                  <a:cxn ang="0">
                    <a:pos x="114" y="152"/>
                  </a:cxn>
                  <a:cxn ang="0">
                    <a:pos x="187" y="187"/>
                  </a:cxn>
                  <a:cxn ang="0">
                    <a:pos x="234" y="209"/>
                  </a:cxn>
                  <a:cxn ang="0">
                    <a:pos x="298" y="220"/>
                  </a:cxn>
                  <a:cxn ang="0">
                    <a:pos x="340" y="218"/>
                  </a:cxn>
                  <a:cxn ang="0">
                    <a:pos x="283" y="209"/>
                  </a:cxn>
                  <a:cxn ang="0">
                    <a:pos x="256" y="201"/>
                  </a:cxn>
                  <a:cxn ang="0">
                    <a:pos x="208" y="170"/>
                  </a:cxn>
                  <a:cxn ang="0">
                    <a:pos x="245" y="182"/>
                  </a:cxn>
                  <a:cxn ang="0">
                    <a:pos x="285" y="201"/>
                  </a:cxn>
                  <a:cxn ang="0">
                    <a:pos x="332" y="209"/>
                  </a:cxn>
                  <a:cxn ang="0">
                    <a:pos x="367" y="213"/>
                  </a:cxn>
                  <a:cxn ang="0">
                    <a:pos x="333" y="182"/>
                  </a:cxn>
                  <a:cxn ang="0">
                    <a:pos x="298" y="145"/>
                  </a:cxn>
                  <a:cxn ang="0">
                    <a:pos x="248" y="114"/>
                  </a:cxn>
                  <a:cxn ang="0">
                    <a:pos x="218" y="104"/>
                  </a:cxn>
                  <a:cxn ang="0">
                    <a:pos x="255" y="108"/>
                  </a:cxn>
                  <a:cxn ang="0">
                    <a:pos x="285" y="121"/>
                  </a:cxn>
                  <a:cxn ang="0">
                    <a:pos x="322" y="152"/>
                  </a:cxn>
                  <a:cxn ang="0">
                    <a:pos x="369" y="204"/>
                  </a:cxn>
                  <a:cxn ang="0">
                    <a:pos x="363" y="162"/>
                  </a:cxn>
                  <a:cxn ang="0">
                    <a:pos x="352" y="125"/>
                  </a:cxn>
                  <a:cxn ang="0">
                    <a:pos x="332" y="93"/>
                  </a:cxn>
                  <a:cxn ang="0">
                    <a:pos x="357" y="121"/>
                  </a:cxn>
                  <a:cxn ang="0">
                    <a:pos x="367" y="155"/>
                  </a:cxn>
                  <a:cxn ang="0">
                    <a:pos x="370" y="203"/>
                  </a:cxn>
                  <a:cxn ang="0">
                    <a:pos x="374" y="222"/>
                  </a:cxn>
                  <a:cxn ang="0">
                    <a:pos x="382" y="197"/>
                  </a:cxn>
                  <a:cxn ang="0">
                    <a:pos x="382" y="140"/>
                  </a:cxn>
                  <a:cxn ang="0">
                    <a:pos x="359" y="87"/>
                  </a:cxn>
                  <a:cxn ang="0">
                    <a:pos x="325" y="48"/>
                  </a:cxn>
                  <a:cxn ang="0">
                    <a:pos x="271" y="16"/>
                  </a:cxn>
                  <a:cxn ang="0">
                    <a:pos x="241" y="6"/>
                  </a:cxn>
                  <a:cxn ang="0">
                    <a:pos x="178" y="2"/>
                  </a:cxn>
                  <a:cxn ang="0">
                    <a:pos x="135" y="0"/>
                  </a:cxn>
                  <a:cxn ang="0">
                    <a:pos x="107" y="4"/>
                  </a:cxn>
                  <a:cxn ang="0">
                    <a:pos x="80" y="23"/>
                  </a:cxn>
                  <a:cxn ang="0">
                    <a:pos x="60" y="42"/>
                  </a:cxn>
                  <a:cxn ang="0">
                    <a:pos x="55" y="59"/>
                  </a:cxn>
                  <a:cxn ang="0">
                    <a:pos x="75" y="51"/>
                  </a:cxn>
                  <a:cxn ang="0">
                    <a:pos x="109" y="43"/>
                  </a:cxn>
                  <a:cxn ang="0">
                    <a:pos x="163" y="51"/>
                  </a:cxn>
                  <a:cxn ang="0">
                    <a:pos x="112" y="50"/>
                  </a:cxn>
                  <a:cxn ang="0">
                    <a:pos x="72" y="60"/>
                  </a:cxn>
                  <a:cxn ang="0">
                    <a:pos x="43" y="70"/>
                  </a:cxn>
                  <a:cxn ang="0">
                    <a:pos x="15" y="89"/>
                  </a:cxn>
                  <a:cxn ang="0">
                    <a:pos x="11" y="101"/>
                  </a:cxn>
                  <a:cxn ang="0">
                    <a:pos x="72" y="82"/>
                  </a:cxn>
                  <a:cxn ang="0">
                    <a:pos x="129" y="95"/>
                  </a:cxn>
                  <a:cxn ang="0">
                    <a:pos x="156" y="116"/>
                  </a:cxn>
                  <a:cxn ang="0">
                    <a:pos x="189" y="123"/>
                  </a:cxn>
                  <a:cxn ang="0">
                    <a:pos x="129" y="114"/>
                  </a:cxn>
                  <a:cxn ang="0">
                    <a:pos x="95" y="97"/>
                  </a:cxn>
                  <a:cxn ang="0">
                    <a:pos x="57" y="99"/>
                  </a:cxn>
                  <a:cxn ang="0">
                    <a:pos x="23" y="102"/>
                  </a:cxn>
                  <a:cxn ang="0">
                    <a:pos x="4" y="112"/>
                  </a:cxn>
                  <a:cxn ang="0">
                    <a:pos x="0" y="133"/>
                  </a:cxn>
                </a:cxnLst>
                <a:rect l="0" t="0" r="r" b="b"/>
                <a:pathLst>
                  <a:path w="382" h="222">
                    <a:moveTo>
                      <a:pt x="0" y="133"/>
                    </a:moveTo>
                    <a:lnTo>
                      <a:pt x="36" y="148"/>
                    </a:lnTo>
                    <a:lnTo>
                      <a:pt x="75" y="146"/>
                    </a:lnTo>
                    <a:lnTo>
                      <a:pt x="114" y="152"/>
                    </a:lnTo>
                    <a:lnTo>
                      <a:pt x="187" y="187"/>
                    </a:lnTo>
                    <a:lnTo>
                      <a:pt x="234" y="209"/>
                    </a:lnTo>
                    <a:lnTo>
                      <a:pt x="298" y="220"/>
                    </a:lnTo>
                    <a:lnTo>
                      <a:pt x="340" y="218"/>
                    </a:lnTo>
                    <a:lnTo>
                      <a:pt x="283" y="209"/>
                    </a:lnTo>
                    <a:lnTo>
                      <a:pt x="256" y="201"/>
                    </a:lnTo>
                    <a:lnTo>
                      <a:pt x="208" y="170"/>
                    </a:lnTo>
                    <a:lnTo>
                      <a:pt x="245" y="182"/>
                    </a:lnTo>
                    <a:lnTo>
                      <a:pt x="285" y="201"/>
                    </a:lnTo>
                    <a:lnTo>
                      <a:pt x="332" y="209"/>
                    </a:lnTo>
                    <a:lnTo>
                      <a:pt x="367" y="213"/>
                    </a:lnTo>
                    <a:lnTo>
                      <a:pt x="333" y="182"/>
                    </a:lnTo>
                    <a:lnTo>
                      <a:pt x="298" y="145"/>
                    </a:lnTo>
                    <a:lnTo>
                      <a:pt x="248" y="114"/>
                    </a:lnTo>
                    <a:lnTo>
                      <a:pt x="218" y="104"/>
                    </a:lnTo>
                    <a:lnTo>
                      <a:pt x="255" y="108"/>
                    </a:lnTo>
                    <a:lnTo>
                      <a:pt x="285" y="121"/>
                    </a:lnTo>
                    <a:lnTo>
                      <a:pt x="322" y="152"/>
                    </a:lnTo>
                    <a:lnTo>
                      <a:pt x="369" y="204"/>
                    </a:lnTo>
                    <a:lnTo>
                      <a:pt x="363" y="162"/>
                    </a:lnTo>
                    <a:lnTo>
                      <a:pt x="352" y="125"/>
                    </a:lnTo>
                    <a:lnTo>
                      <a:pt x="332" y="93"/>
                    </a:lnTo>
                    <a:lnTo>
                      <a:pt x="357" y="121"/>
                    </a:lnTo>
                    <a:lnTo>
                      <a:pt x="367" y="155"/>
                    </a:lnTo>
                    <a:lnTo>
                      <a:pt x="370" y="203"/>
                    </a:lnTo>
                    <a:lnTo>
                      <a:pt x="374" y="222"/>
                    </a:lnTo>
                    <a:lnTo>
                      <a:pt x="382" y="197"/>
                    </a:lnTo>
                    <a:lnTo>
                      <a:pt x="382" y="140"/>
                    </a:lnTo>
                    <a:lnTo>
                      <a:pt x="359" y="87"/>
                    </a:lnTo>
                    <a:lnTo>
                      <a:pt x="325" y="48"/>
                    </a:lnTo>
                    <a:lnTo>
                      <a:pt x="271" y="16"/>
                    </a:lnTo>
                    <a:lnTo>
                      <a:pt x="241" y="6"/>
                    </a:lnTo>
                    <a:lnTo>
                      <a:pt x="178" y="2"/>
                    </a:lnTo>
                    <a:lnTo>
                      <a:pt x="135" y="0"/>
                    </a:lnTo>
                    <a:lnTo>
                      <a:pt x="107" y="4"/>
                    </a:lnTo>
                    <a:lnTo>
                      <a:pt x="80" y="23"/>
                    </a:lnTo>
                    <a:lnTo>
                      <a:pt x="60" y="42"/>
                    </a:lnTo>
                    <a:lnTo>
                      <a:pt x="55" y="59"/>
                    </a:lnTo>
                    <a:lnTo>
                      <a:pt x="75" y="51"/>
                    </a:lnTo>
                    <a:lnTo>
                      <a:pt x="109" y="43"/>
                    </a:lnTo>
                    <a:lnTo>
                      <a:pt x="163" y="51"/>
                    </a:lnTo>
                    <a:lnTo>
                      <a:pt x="112" y="50"/>
                    </a:lnTo>
                    <a:lnTo>
                      <a:pt x="72" y="60"/>
                    </a:lnTo>
                    <a:lnTo>
                      <a:pt x="43" y="70"/>
                    </a:lnTo>
                    <a:lnTo>
                      <a:pt x="15" y="89"/>
                    </a:lnTo>
                    <a:lnTo>
                      <a:pt x="11" y="101"/>
                    </a:lnTo>
                    <a:lnTo>
                      <a:pt x="72" y="82"/>
                    </a:lnTo>
                    <a:lnTo>
                      <a:pt x="129" y="95"/>
                    </a:lnTo>
                    <a:lnTo>
                      <a:pt x="156" y="116"/>
                    </a:lnTo>
                    <a:lnTo>
                      <a:pt x="189" y="123"/>
                    </a:lnTo>
                    <a:lnTo>
                      <a:pt x="129" y="114"/>
                    </a:lnTo>
                    <a:lnTo>
                      <a:pt x="95" y="97"/>
                    </a:lnTo>
                    <a:lnTo>
                      <a:pt x="57" y="99"/>
                    </a:lnTo>
                    <a:lnTo>
                      <a:pt x="23" y="102"/>
                    </a:lnTo>
                    <a:lnTo>
                      <a:pt x="4" y="112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6" name="Freeform 108"/>
              <p:cNvSpPr>
                <a:spLocks/>
              </p:cNvSpPr>
              <p:nvPr/>
            </p:nvSpPr>
            <p:spPr bwMode="auto">
              <a:xfrm>
                <a:off x="4630" y="3481"/>
                <a:ext cx="6" cy="2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9"/>
                  </a:cxn>
                  <a:cxn ang="0">
                    <a:pos x="32" y="43"/>
                  </a:cxn>
                  <a:cxn ang="0">
                    <a:pos x="27" y="78"/>
                  </a:cxn>
                  <a:cxn ang="0">
                    <a:pos x="20" y="128"/>
                  </a:cxn>
                  <a:cxn ang="0">
                    <a:pos x="2" y="111"/>
                  </a:cxn>
                  <a:cxn ang="0">
                    <a:pos x="0" y="73"/>
                  </a:cxn>
                  <a:cxn ang="0">
                    <a:pos x="10" y="92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12" y="56"/>
                  </a:cxn>
                  <a:cxn ang="0">
                    <a:pos x="5" y="26"/>
                  </a:cxn>
                  <a:cxn ang="0">
                    <a:pos x="8" y="0"/>
                  </a:cxn>
                </a:cxnLst>
                <a:rect l="0" t="0" r="r" b="b"/>
                <a:pathLst>
                  <a:path w="32" h="128">
                    <a:moveTo>
                      <a:pt x="8" y="0"/>
                    </a:moveTo>
                    <a:lnTo>
                      <a:pt x="17" y="29"/>
                    </a:lnTo>
                    <a:lnTo>
                      <a:pt x="32" y="43"/>
                    </a:lnTo>
                    <a:lnTo>
                      <a:pt x="27" y="78"/>
                    </a:lnTo>
                    <a:lnTo>
                      <a:pt x="20" y="128"/>
                    </a:lnTo>
                    <a:lnTo>
                      <a:pt x="2" y="111"/>
                    </a:lnTo>
                    <a:lnTo>
                      <a:pt x="0" y="73"/>
                    </a:lnTo>
                    <a:lnTo>
                      <a:pt x="10" y="92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12" y="56"/>
                    </a:lnTo>
                    <a:lnTo>
                      <a:pt x="5" y="2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7" name="Freeform 109"/>
              <p:cNvSpPr>
                <a:spLocks/>
              </p:cNvSpPr>
              <p:nvPr/>
            </p:nvSpPr>
            <p:spPr bwMode="auto">
              <a:xfrm>
                <a:off x="4589" y="3636"/>
                <a:ext cx="32" cy="52"/>
              </a:xfrm>
              <a:custGeom>
                <a:avLst/>
                <a:gdLst/>
                <a:ahLst/>
                <a:cxnLst>
                  <a:cxn ang="0">
                    <a:pos x="102" y="311"/>
                  </a:cxn>
                  <a:cxn ang="0">
                    <a:pos x="75" y="302"/>
                  </a:cxn>
                  <a:cxn ang="0">
                    <a:pos x="52" y="292"/>
                  </a:cxn>
                  <a:cxn ang="0">
                    <a:pos x="36" y="274"/>
                  </a:cxn>
                  <a:cxn ang="0">
                    <a:pos x="28" y="246"/>
                  </a:cxn>
                  <a:cxn ang="0">
                    <a:pos x="13" y="236"/>
                  </a:cxn>
                  <a:cxn ang="0">
                    <a:pos x="4" y="211"/>
                  </a:cxn>
                  <a:cxn ang="0">
                    <a:pos x="17" y="187"/>
                  </a:cxn>
                  <a:cxn ang="0">
                    <a:pos x="0" y="164"/>
                  </a:cxn>
                  <a:cxn ang="0">
                    <a:pos x="0" y="129"/>
                  </a:cxn>
                  <a:cxn ang="0">
                    <a:pos x="22" y="109"/>
                  </a:cxn>
                  <a:cxn ang="0">
                    <a:pos x="22" y="88"/>
                  </a:cxn>
                  <a:cxn ang="0">
                    <a:pos x="27" y="75"/>
                  </a:cxn>
                  <a:cxn ang="0">
                    <a:pos x="44" y="61"/>
                  </a:cxn>
                  <a:cxn ang="0">
                    <a:pos x="65" y="55"/>
                  </a:cxn>
                  <a:cxn ang="0">
                    <a:pos x="90" y="66"/>
                  </a:cxn>
                  <a:cxn ang="0">
                    <a:pos x="92" y="40"/>
                  </a:cxn>
                  <a:cxn ang="0">
                    <a:pos x="97" y="21"/>
                  </a:cxn>
                  <a:cxn ang="0">
                    <a:pos x="104" y="9"/>
                  </a:cxn>
                  <a:cxn ang="0">
                    <a:pos x="119" y="2"/>
                  </a:cxn>
                  <a:cxn ang="0">
                    <a:pos x="132" y="0"/>
                  </a:cxn>
                  <a:cxn ang="0">
                    <a:pos x="146" y="9"/>
                  </a:cxn>
                  <a:cxn ang="0">
                    <a:pos x="139" y="33"/>
                  </a:cxn>
                  <a:cxn ang="0">
                    <a:pos x="140" y="51"/>
                  </a:cxn>
                  <a:cxn ang="0">
                    <a:pos x="141" y="69"/>
                  </a:cxn>
                  <a:cxn ang="0">
                    <a:pos x="149" y="85"/>
                  </a:cxn>
                  <a:cxn ang="0">
                    <a:pos x="161" y="96"/>
                  </a:cxn>
                  <a:cxn ang="0">
                    <a:pos x="177" y="114"/>
                  </a:cxn>
                  <a:cxn ang="0">
                    <a:pos x="188" y="138"/>
                  </a:cxn>
                  <a:cxn ang="0">
                    <a:pos x="192" y="167"/>
                  </a:cxn>
                  <a:cxn ang="0">
                    <a:pos x="188" y="191"/>
                  </a:cxn>
                  <a:cxn ang="0">
                    <a:pos x="181" y="212"/>
                  </a:cxn>
                  <a:cxn ang="0">
                    <a:pos x="169" y="228"/>
                  </a:cxn>
                  <a:cxn ang="0">
                    <a:pos x="172" y="255"/>
                  </a:cxn>
                  <a:cxn ang="0">
                    <a:pos x="170" y="279"/>
                  </a:cxn>
                  <a:cxn ang="0">
                    <a:pos x="165" y="297"/>
                  </a:cxn>
                  <a:cxn ang="0">
                    <a:pos x="150" y="309"/>
                  </a:cxn>
                  <a:cxn ang="0">
                    <a:pos x="126" y="311"/>
                  </a:cxn>
                  <a:cxn ang="0">
                    <a:pos x="102" y="311"/>
                  </a:cxn>
                </a:cxnLst>
                <a:rect l="0" t="0" r="r" b="b"/>
                <a:pathLst>
                  <a:path w="192" h="311">
                    <a:moveTo>
                      <a:pt x="102" y="311"/>
                    </a:moveTo>
                    <a:lnTo>
                      <a:pt x="75" y="302"/>
                    </a:lnTo>
                    <a:lnTo>
                      <a:pt x="52" y="292"/>
                    </a:lnTo>
                    <a:lnTo>
                      <a:pt x="36" y="274"/>
                    </a:lnTo>
                    <a:lnTo>
                      <a:pt x="28" y="246"/>
                    </a:lnTo>
                    <a:lnTo>
                      <a:pt x="13" y="236"/>
                    </a:lnTo>
                    <a:lnTo>
                      <a:pt x="4" y="211"/>
                    </a:lnTo>
                    <a:lnTo>
                      <a:pt x="17" y="187"/>
                    </a:lnTo>
                    <a:lnTo>
                      <a:pt x="0" y="164"/>
                    </a:lnTo>
                    <a:lnTo>
                      <a:pt x="0" y="129"/>
                    </a:lnTo>
                    <a:lnTo>
                      <a:pt x="22" y="109"/>
                    </a:lnTo>
                    <a:lnTo>
                      <a:pt x="22" y="88"/>
                    </a:lnTo>
                    <a:lnTo>
                      <a:pt x="27" y="75"/>
                    </a:lnTo>
                    <a:lnTo>
                      <a:pt x="44" y="61"/>
                    </a:lnTo>
                    <a:lnTo>
                      <a:pt x="65" y="55"/>
                    </a:lnTo>
                    <a:lnTo>
                      <a:pt x="90" y="66"/>
                    </a:lnTo>
                    <a:lnTo>
                      <a:pt x="92" y="40"/>
                    </a:lnTo>
                    <a:lnTo>
                      <a:pt x="97" y="21"/>
                    </a:lnTo>
                    <a:lnTo>
                      <a:pt x="104" y="9"/>
                    </a:lnTo>
                    <a:lnTo>
                      <a:pt x="119" y="2"/>
                    </a:lnTo>
                    <a:lnTo>
                      <a:pt x="132" y="0"/>
                    </a:lnTo>
                    <a:lnTo>
                      <a:pt x="146" y="9"/>
                    </a:lnTo>
                    <a:lnTo>
                      <a:pt x="139" y="33"/>
                    </a:lnTo>
                    <a:lnTo>
                      <a:pt x="140" y="51"/>
                    </a:lnTo>
                    <a:lnTo>
                      <a:pt x="141" y="69"/>
                    </a:lnTo>
                    <a:lnTo>
                      <a:pt x="149" y="85"/>
                    </a:lnTo>
                    <a:lnTo>
                      <a:pt x="161" y="96"/>
                    </a:lnTo>
                    <a:lnTo>
                      <a:pt x="177" y="114"/>
                    </a:lnTo>
                    <a:lnTo>
                      <a:pt x="188" y="138"/>
                    </a:lnTo>
                    <a:lnTo>
                      <a:pt x="192" y="167"/>
                    </a:lnTo>
                    <a:lnTo>
                      <a:pt x="188" y="191"/>
                    </a:lnTo>
                    <a:lnTo>
                      <a:pt x="181" y="212"/>
                    </a:lnTo>
                    <a:lnTo>
                      <a:pt x="169" y="228"/>
                    </a:lnTo>
                    <a:lnTo>
                      <a:pt x="172" y="255"/>
                    </a:lnTo>
                    <a:lnTo>
                      <a:pt x="170" y="279"/>
                    </a:lnTo>
                    <a:lnTo>
                      <a:pt x="165" y="297"/>
                    </a:lnTo>
                    <a:lnTo>
                      <a:pt x="150" y="309"/>
                    </a:lnTo>
                    <a:lnTo>
                      <a:pt x="126" y="311"/>
                    </a:lnTo>
                    <a:lnTo>
                      <a:pt x="102" y="311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8" name="Freeform 110"/>
              <p:cNvSpPr>
                <a:spLocks/>
              </p:cNvSpPr>
              <p:nvPr/>
            </p:nvSpPr>
            <p:spPr bwMode="auto">
              <a:xfrm>
                <a:off x="4596" y="3649"/>
                <a:ext cx="8" cy="35"/>
              </a:xfrm>
              <a:custGeom>
                <a:avLst/>
                <a:gdLst/>
                <a:ahLst/>
                <a:cxnLst>
                  <a:cxn ang="0">
                    <a:pos x="40" y="2"/>
                  </a:cxn>
                  <a:cxn ang="0">
                    <a:pos x="22" y="0"/>
                  </a:cxn>
                  <a:cxn ang="0">
                    <a:pos x="32" y="7"/>
                  </a:cxn>
                  <a:cxn ang="0">
                    <a:pos x="35" y="21"/>
                  </a:cxn>
                  <a:cxn ang="0">
                    <a:pos x="32" y="33"/>
                  </a:cxn>
                  <a:cxn ang="0">
                    <a:pos x="25" y="43"/>
                  </a:cxn>
                  <a:cxn ang="0">
                    <a:pos x="6" y="46"/>
                  </a:cxn>
                  <a:cxn ang="0">
                    <a:pos x="9" y="50"/>
                  </a:cxn>
                  <a:cxn ang="0">
                    <a:pos x="14" y="63"/>
                  </a:cxn>
                  <a:cxn ang="0">
                    <a:pos x="15" y="83"/>
                  </a:cxn>
                  <a:cxn ang="0">
                    <a:pos x="14" y="92"/>
                  </a:cxn>
                  <a:cxn ang="0">
                    <a:pos x="0" y="100"/>
                  </a:cxn>
                  <a:cxn ang="0">
                    <a:pos x="6" y="106"/>
                  </a:cxn>
                  <a:cxn ang="0">
                    <a:pos x="14" y="117"/>
                  </a:cxn>
                  <a:cxn ang="0">
                    <a:pos x="15" y="134"/>
                  </a:cxn>
                  <a:cxn ang="0">
                    <a:pos x="15" y="145"/>
                  </a:cxn>
                  <a:cxn ang="0">
                    <a:pos x="7" y="156"/>
                  </a:cxn>
                  <a:cxn ang="0">
                    <a:pos x="22" y="159"/>
                  </a:cxn>
                  <a:cxn ang="0">
                    <a:pos x="37" y="161"/>
                  </a:cxn>
                  <a:cxn ang="0">
                    <a:pos x="45" y="166"/>
                  </a:cxn>
                  <a:cxn ang="0">
                    <a:pos x="45" y="178"/>
                  </a:cxn>
                  <a:cxn ang="0">
                    <a:pos x="42" y="189"/>
                  </a:cxn>
                  <a:cxn ang="0">
                    <a:pos x="30" y="198"/>
                  </a:cxn>
                  <a:cxn ang="0">
                    <a:pos x="25" y="203"/>
                  </a:cxn>
                  <a:cxn ang="0">
                    <a:pos x="27" y="208"/>
                  </a:cxn>
                  <a:cxn ang="0">
                    <a:pos x="36" y="210"/>
                  </a:cxn>
                  <a:cxn ang="0">
                    <a:pos x="33" y="202"/>
                  </a:cxn>
                  <a:cxn ang="0">
                    <a:pos x="47" y="192"/>
                  </a:cxn>
                  <a:cxn ang="0">
                    <a:pos x="49" y="179"/>
                  </a:cxn>
                  <a:cxn ang="0">
                    <a:pos x="49" y="165"/>
                  </a:cxn>
                  <a:cxn ang="0">
                    <a:pos x="43" y="159"/>
                  </a:cxn>
                  <a:cxn ang="0">
                    <a:pos x="33" y="155"/>
                  </a:cxn>
                  <a:cxn ang="0">
                    <a:pos x="17" y="153"/>
                  </a:cxn>
                  <a:cxn ang="0">
                    <a:pos x="20" y="142"/>
                  </a:cxn>
                  <a:cxn ang="0">
                    <a:pos x="20" y="127"/>
                  </a:cxn>
                  <a:cxn ang="0">
                    <a:pos x="18" y="115"/>
                  </a:cxn>
                  <a:cxn ang="0">
                    <a:pos x="14" y="110"/>
                  </a:cxn>
                  <a:cxn ang="0">
                    <a:pos x="7" y="100"/>
                  </a:cxn>
                  <a:cxn ang="0">
                    <a:pos x="17" y="96"/>
                  </a:cxn>
                  <a:cxn ang="0">
                    <a:pos x="20" y="84"/>
                  </a:cxn>
                  <a:cxn ang="0">
                    <a:pos x="20" y="67"/>
                  </a:cxn>
                  <a:cxn ang="0">
                    <a:pos x="17" y="55"/>
                  </a:cxn>
                  <a:cxn ang="0">
                    <a:pos x="13" y="47"/>
                  </a:cxn>
                  <a:cxn ang="0">
                    <a:pos x="27" y="49"/>
                  </a:cxn>
                  <a:cxn ang="0">
                    <a:pos x="36" y="37"/>
                  </a:cxn>
                  <a:cxn ang="0">
                    <a:pos x="40" y="18"/>
                  </a:cxn>
                  <a:cxn ang="0">
                    <a:pos x="40" y="2"/>
                  </a:cxn>
                </a:cxnLst>
                <a:rect l="0" t="0" r="r" b="b"/>
                <a:pathLst>
                  <a:path w="49" h="210">
                    <a:moveTo>
                      <a:pt x="40" y="2"/>
                    </a:moveTo>
                    <a:lnTo>
                      <a:pt x="22" y="0"/>
                    </a:lnTo>
                    <a:lnTo>
                      <a:pt x="32" y="7"/>
                    </a:lnTo>
                    <a:lnTo>
                      <a:pt x="35" y="21"/>
                    </a:lnTo>
                    <a:lnTo>
                      <a:pt x="32" y="33"/>
                    </a:lnTo>
                    <a:lnTo>
                      <a:pt x="25" y="43"/>
                    </a:lnTo>
                    <a:lnTo>
                      <a:pt x="6" y="46"/>
                    </a:lnTo>
                    <a:lnTo>
                      <a:pt x="9" y="50"/>
                    </a:lnTo>
                    <a:lnTo>
                      <a:pt x="14" y="63"/>
                    </a:lnTo>
                    <a:lnTo>
                      <a:pt x="15" y="83"/>
                    </a:lnTo>
                    <a:lnTo>
                      <a:pt x="14" y="92"/>
                    </a:lnTo>
                    <a:lnTo>
                      <a:pt x="0" y="100"/>
                    </a:lnTo>
                    <a:lnTo>
                      <a:pt x="6" y="106"/>
                    </a:lnTo>
                    <a:lnTo>
                      <a:pt x="14" y="117"/>
                    </a:lnTo>
                    <a:lnTo>
                      <a:pt x="15" y="134"/>
                    </a:lnTo>
                    <a:lnTo>
                      <a:pt x="15" y="145"/>
                    </a:lnTo>
                    <a:lnTo>
                      <a:pt x="7" y="156"/>
                    </a:lnTo>
                    <a:lnTo>
                      <a:pt x="22" y="159"/>
                    </a:lnTo>
                    <a:lnTo>
                      <a:pt x="37" y="161"/>
                    </a:lnTo>
                    <a:lnTo>
                      <a:pt x="45" y="166"/>
                    </a:lnTo>
                    <a:lnTo>
                      <a:pt x="45" y="178"/>
                    </a:lnTo>
                    <a:lnTo>
                      <a:pt x="42" y="189"/>
                    </a:lnTo>
                    <a:lnTo>
                      <a:pt x="30" y="198"/>
                    </a:lnTo>
                    <a:lnTo>
                      <a:pt x="25" y="203"/>
                    </a:lnTo>
                    <a:lnTo>
                      <a:pt x="27" y="208"/>
                    </a:lnTo>
                    <a:lnTo>
                      <a:pt x="36" y="210"/>
                    </a:lnTo>
                    <a:lnTo>
                      <a:pt x="33" y="202"/>
                    </a:lnTo>
                    <a:lnTo>
                      <a:pt x="47" y="192"/>
                    </a:lnTo>
                    <a:lnTo>
                      <a:pt x="49" y="179"/>
                    </a:lnTo>
                    <a:lnTo>
                      <a:pt x="49" y="165"/>
                    </a:lnTo>
                    <a:lnTo>
                      <a:pt x="43" y="159"/>
                    </a:lnTo>
                    <a:lnTo>
                      <a:pt x="33" y="155"/>
                    </a:lnTo>
                    <a:lnTo>
                      <a:pt x="17" y="153"/>
                    </a:lnTo>
                    <a:lnTo>
                      <a:pt x="20" y="142"/>
                    </a:lnTo>
                    <a:lnTo>
                      <a:pt x="20" y="127"/>
                    </a:lnTo>
                    <a:lnTo>
                      <a:pt x="18" y="115"/>
                    </a:lnTo>
                    <a:lnTo>
                      <a:pt x="14" y="110"/>
                    </a:lnTo>
                    <a:lnTo>
                      <a:pt x="7" y="100"/>
                    </a:lnTo>
                    <a:lnTo>
                      <a:pt x="17" y="96"/>
                    </a:lnTo>
                    <a:lnTo>
                      <a:pt x="20" y="84"/>
                    </a:lnTo>
                    <a:lnTo>
                      <a:pt x="20" y="67"/>
                    </a:lnTo>
                    <a:lnTo>
                      <a:pt x="17" y="55"/>
                    </a:lnTo>
                    <a:lnTo>
                      <a:pt x="13" y="47"/>
                    </a:lnTo>
                    <a:lnTo>
                      <a:pt x="27" y="49"/>
                    </a:lnTo>
                    <a:lnTo>
                      <a:pt x="36" y="37"/>
                    </a:lnTo>
                    <a:lnTo>
                      <a:pt x="40" y="18"/>
                    </a:lnTo>
                    <a:lnTo>
                      <a:pt x="40" y="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19" name="Freeform 111"/>
              <p:cNvSpPr>
                <a:spLocks/>
              </p:cNvSpPr>
              <p:nvPr/>
            </p:nvSpPr>
            <p:spPr bwMode="auto">
              <a:xfrm>
                <a:off x="4596" y="3650"/>
                <a:ext cx="2" cy="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6"/>
                  </a:cxn>
                  <a:cxn ang="0">
                    <a:pos x="0" y="19"/>
                  </a:cxn>
                  <a:cxn ang="0">
                    <a:pos x="4" y="30"/>
                  </a:cxn>
                  <a:cxn ang="0">
                    <a:pos x="4" y="17"/>
                  </a:cxn>
                  <a:cxn ang="0">
                    <a:pos x="12" y="0"/>
                  </a:cxn>
                </a:cxnLst>
                <a:rect l="0" t="0" r="r" b="b"/>
                <a:pathLst>
                  <a:path w="12" h="30">
                    <a:moveTo>
                      <a:pt x="12" y="0"/>
                    </a:moveTo>
                    <a:lnTo>
                      <a:pt x="3" y="6"/>
                    </a:lnTo>
                    <a:lnTo>
                      <a:pt x="0" y="19"/>
                    </a:lnTo>
                    <a:lnTo>
                      <a:pt x="4" y="30"/>
                    </a:lnTo>
                    <a:lnTo>
                      <a:pt x="4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0" name="Freeform 112"/>
              <p:cNvSpPr>
                <a:spLocks/>
              </p:cNvSpPr>
              <p:nvPr/>
            </p:nvSpPr>
            <p:spPr bwMode="auto">
              <a:xfrm>
                <a:off x="4596" y="3658"/>
                <a:ext cx="2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5" y="5"/>
                  </a:cxn>
                  <a:cxn ang="0">
                    <a:pos x="7" y="15"/>
                  </a:cxn>
                  <a:cxn ang="0">
                    <a:pos x="7" y="27"/>
                  </a:cxn>
                  <a:cxn ang="0">
                    <a:pos x="0" y="38"/>
                  </a:cxn>
                  <a:cxn ang="0">
                    <a:pos x="7" y="31"/>
                  </a:cxn>
                  <a:cxn ang="0">
                    <a:pos x="10" y="21"/>
                  </a:cxn>
                  <a:cxn ang="0">
                    <a:pos x="10" y="12"/>
                  </a:cxn>
                  <a:cxn ang="0">
                    <a:pos x="2" y="0"/>
                  </a:cxn>
                </a:cxnLst>
                <a:rect l="0" t="0" r="r" b="b"/>
                <a:pathLst>
                  <a:path w="10" h="38">
                    <a:moveTo>
                      <a:pt x="2" y="0"/>
                    </a:moveTo>
                    <a:lnTo>
                      <a:pt x="5" y="5"/>
                    </a:lnTo>
                    <a:lnTo>
                      <a:pt x="7" y="15"/>
                    </a:lnTo>
                    <a:lnTo>
                      <a:pt x="7" y="27"/>
                    </a:lnTo>
                    <a:lnTo>
                      <a:pt x="0" y="38"/>
                    </a:lnTo>
                    <a:lnTo>
                      <a:pt x="7" y="31"/>
                    </a:lnTo>
                    <a:lnTo>
                      <a:pt x="10" y="21"/>
                    </a:lnTo>
                    <a:lnTo>
                      <a:pt x="10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1" name="Freeform 113"/>
              <p:cNvSpPr>
                <a:spLocks/>
              </p:cNvSpPr>
              <p:nvPr/>
            </p:nvSpPr>
            <p:spPr bwMode="auto">
              <a:xfrm>
                <a:off x="4594" y="3668"/>
                <a:ext cx="4" cy="7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0" y="4"/>
                  </a:cxn>
                  <a:cxn ang="0">
                    <a:pos x="16" y="11"/>
                  </a:cxn>
                  <a:cxn ang="0">
                    <a:pos x="19" y="23"/>
                  </a:cxn>
                  <a:cxn ang="0">
                    <a:pos x="17" y="40"/>
                  </a:cxn>
                  <a:cxn ang="0">
                    <a:pos x="22" y="25"/>
                  </a:cxn>
                  <a:cxn ang="0">
                    <a:pos x="22" y="13"/>
                  </a:cxn>
                  <a:cxn ang="0">
                    <a:pos x="15" y="3"/>
                  </a:cxn>
                  <a:cxn ang="0">
                    <a:pos x="10" y="0"/>
                  </a:cxn>
                  <a:cxn ang="0">
                    <a:pos x="0" y="8"/>
                  </a:cxn>
                </a:cxnLst>
                <a:rect l="0" t="0" r="r" b="b"/>
                <a:pathLst>
                  <a:path w="22" h="40">
                    <a:moveTo>
                      <a:pt x="0" y="8"/>
                    </a:moveTo>
                    <a:lnTo>
                      <a:pt x="10" y="4"/>
                    </a:lnTo>
                    <a:lnTo>
                      <a:pt x="16" y="11"/>
                    </a:lnTo>
                    <a:lnTo>
                      <a:pt x="19" y="23"/>
                    </a:lnTo>
                    <a:lnTo>
                      <a:pt x="17" y="40"/>
                    </a:lnTo>
                    <a:lnTo>
                      <a:pt x="22" y="25"/>
                    </a:lnTo>
                    <a:lnTo>
                      <a:pt x="22" y="13"/>
                    </a:lnTo>
                    <a:lnTo>
                      <a:pt x="15" y="3"/>
                    </a:lnTo>
                    <a:lnTo>
                      <a:pt x="1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2" name="Freeform 114"/>
              <p:cNvSpPr>
                <a:spLocks/>
              </p:cNvSpPr>
              <p:nvPr/>
            </p:nvSpPr>
            <p:spPr bwMode="auto">
              <a:xfrm>
                <a:off x="4600" y="3677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3"/>
                  </a:cxn>
                  <a:cxn ang="0">
                    <a:pos x="11" y="8"/>
                  </a:cxn>
                  <a:cxn ang="0">
                    <a:pos x="11" y="17"/>
                  </a:cxn>
                  <a:cxn ang="0">
                    <a:pos x="8" y="23"/>
                  </a:cxn>
                  <a:cxn ang="0">
                    <a:pos x="15" y="19"/>
                  </a:cxn>
                  <a:cxn ang="0">
                    <a:pos x="15" y="10"/>
                  </a:cxn>
                  <a:cxn ang="0">
                    <a:pos x="11" y="0"/>
                  </a:cxn>
                  <a:cxn ang="0">
                    <a:pos x="0" y="0"/>
                  </a:cxn>
                </a:cxnLst>
                <a:rect l="0" t="0" r="r" b="b"/>
                <a:pathLst>
                  <a:path w="15" h="23">
                    <a:moveTo>
                      <a:pt x="0" y="0"/>
                    </a:moveTo>
                    <a:lnTo>
                      <a:pt x="6" y="3"/>
                    </a:lnTo>
                    <a:lnTo>
                      <a:pt x="11" y="8"/>
                    </a:lnTo>
                    <a:lnTo>
                      <a:pt x="11" y="17"/>
                    </a:lnTo>
                    <a:lnTo>
                      <a:pt x="8" y="23"/>
                    </a:lnTo>
                    <a:lnTo>
                      <a:pt x="15" y="19"/>
                    </a:lnTo>
                    <a:lnTo>
                      <a:pt x="15" y="10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3" name="Freeform 115"/>
              <p:cNvSpPr>
                <a:spLocks/>
              </p:cNvSpPr>
              <p:nvPr/>
            </p:nvSpPr>
            <p:spPr bwMode="auto">
              <a:xfrm>
                <a:off x="4592" y="3659"/>
                <a:ext cx="1" cy="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3" y="5"/>
                  </a:cxn>
                  <a:cxn ang="0">
                    <a:pos x="0" y="18"/>
                  </a:cxn>
                  <a:cxn ang="0">
                    <a:pos x="7" y="32"/>
                  </a:cxn>
                  <a:cxn ang="0">
                    <a:pos x="3" y="16"/>
                  </a:cxn>
                  <a:cxn ang="0">
                    <a:pos x="9" y="0"/>
                  </a:cxn>
                </a:cxnLst>
                <a:rect l="0" t="0" r="r" b="b"/>
                <a:pathLst>
                  <a:path w="9" h="32">
                    <a:moveTo>
                      <a:pt x="9" y="0"/>
                    </a:moveTo>
                    <a:lnTo>
                      <a:pt x="3" y="5"/>
                    </a:lnTo>
                    <a:lnTo>
                      <a:pt x="0" y="18"/>
                    </a:lnTo>
                    <a:lnTo>
                      <a:pt x="7" y="32"/>
                    </a:lnTo>
                    <a:lnTo>
                      <a:pt x="3" y="1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4" name="Freeform 116"/>
              <p:cNvSpPr>
                <a:spLocks/>
              </p:cNvSpPr>
              <p:nvPr/>
            </p:nvSpPr>
            <p:spPr bwMode="auto">
              <a:xfrm>
                <a:off x="4592" y="3670"/>
                <a:ext cx="3" cy="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8" y="26"/>
                  </a:cxn>
                  <a:cxn ang="0">
                    <a:pos x="17" y="29"/>
                  </a:cxn>
                  <a:cxn ang="0">
                    <a:pos x="10" y="22"/>
                  </a:cxn>
                  <a:cxn ang="0">
                    <a:pos x="5" y="0"/>
                  </a:cxn>
                </a:cxnLst>
                <a:rect l="0" t="0" r="r" b="b"/>
                <a:pathLst>
                  <a:path w="17" h="29">
                    <a:moveTo>
                      <a:pt x="5" y="0"/>
                    </a:moveTo>
                    <a:lnTo>
                      <a:pt x="0" y="5"/>
                    </a:lnTo>
                    <a:lnTo>
                      <a:pt x="8" y="26"/>
                    </a:lnTo>
                    <a:lnTo>
                      <a:pt x="17" y="29"/>
                    </a:lnTo>
                    <a:lnTo>
                      <a:pt x="10" y="2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5" name="Freeform 117"/>
              <p:cNvSpPr>
                <a:spLocks/>
              </p:cNvSpPr>
              <p:nvPr/>
            </p:nvSpPr>
            <p:spPr bwMode="auto">
              <a:xfrm>
                <a:off x="4598" y="3678"/>
                <a:ext cx="1" cy="4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7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7" y="22"/>
                  </a:cxn>
                  <a:cxn ang="0">
                    <a:pos x="7" y="0"/>
                  </a:cxn>
                </a:cxnLst>
                <a:rect l="0" t="0" r="r" b="b"/>
                <a:pathLst>
                  <a:path w="12" h="26">
                    <a:moveTo>
                      <a:pt x="7" y="0"/>
                    </a:moveTo>
                    <a:lnTo>
                      <a:pt x="0" y="7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7" y="2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6" name="Freeform 118"/>
              <p:cNvSpPr>
                <a:spLocks/>
              </p:cNvSpPr>
              <p:nvPr/>
            </p:nvSpPr>
            <p:spPr bwMode="auto">
              <a:xfrm>
                <a:off x="4605" y="3659"/>
                <a:ext cx="9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36"/>
                  </a:cxn>
                  <a:cxn ang="0">
                    <a:pos x="17" y="56"/>
                  </a:cxn>
                  <a:cxn ang="0">
                    <a:pos x="32" y="71"/>
                  </a:cxn>
                  <a:cxn ang="0">
                    <a:pos x="55" y="88"/>
                  </a:cxn>
                  <a:cxn ang="0">
                    <a:pos x="26" y="76"/>
                  </a:cxn>
                  <a:cxn ang="0">
                    <a:pos x="5" y="51"/>
                  </a:cxn>
                  <a:cxn ang="0">
                    <a:pos x="2" y="34"/>
                  </a:cxn>
                  <a:cxn ang="0">
                    <a:pos x="0" y="0"/>
                  </a:cxn>
                </a:cxnLst>
                <a:rect l="0" t="0" r="r" b="b"/>
                <a:pathLst>
                  <a:path w="55" h="88">
                    <a:moveTo>
                      <a:pt x="0" y="0"/>
                    </a:moveTo>
                    <a:lnTo>
                      <a:pt x="6" y="36"/>
                    </a:lnTo>
                    <a:lnTo>
                      <a:pt x="17" y="56"/>
                    </a:lnTo>
                    <a:lnTo>
                      <a:pt x="32" y="71"/>
                    </a:lnTo>
                    <a:lnTo>
                      <a:pt x="55" y="88"/>
                    </a:lnTo>
                    <a:lnTo>
                      <a:pt x="26" y="76"/>
                    </a:lnTo>
                    <a:lnTo>
                      <a:pt x="5" y="51"/>
                    </a:lnTo>
                    <a:lnTo>
                      <a:pt x="2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7" name="Freeform 119"/>
              <p:cNvSpPr>
                <a:spLocks/>
              </p:cNvSpPr>
              <p:nvPr/>
            </p:nvSpPr>
            <p:spPr bwMode="auto">
              <a:xfrm>
                <a:off x="4603" y="3647"/>
                <a:ext cx="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"/>
                  </a:cxn>
                  <a:cxn ang="0">
                    <a:pos x="12" y="20"/>
                  </a:cxn>
                  <a:cxn ang="0">
                    <a:pos x="20" y="27"/>
                  </a:cxn>
                  <a:cxn ang="0">
                    <a:pos x="23" y="36"/>
                  </a:cxn>
                  <a:cxn ang="0">
                    <a:pos x="47" y="53"/>
                  </a:cxn>
                  <a:cxn ang="0">
                    <a:pos x="28" y="44"/>
                  </a:cxn>
                  <a:cxn ang="0">
                    <a:pos x="20" y="40"/>
                  </a:cxn>
                  <a:cxn ang="0">
                    <a:pos x="6" y="47"/>
                  </a:cxn>
                  <a:cxn ang="0">
                    <a:pos x="15" y="38"/>
                  </a:cxn>
                  <a:cxn ang="0">
                    <a:pos x="15" y="29"/>
                  </a:cxn>
                  <a:cxn ang="0">
                    <a:pos x="8" y="17"/>
                  </a:cxn>
                  <a:cxn ang="0">
                    <a:pos x="0" y="0"/>
                  </a:cxn>
                </a:cxnLst>
                <a:rect l="0" t="0" r="r" b="b"/>
                <a:pathLst>
                  <a:path w="47" h="53">
                    <a:moveTo>
                      <a:pt x="0" y="0"/>
                    </a:moveTo>
                    <a:lnTo>
                      <a:pt x="8" y="2"/>
                    </a:lnTo>
                    <a:lnTo>
                      <a:pt x="12" y="20"/>
                    </a:lnTo>
                    <a:lnTo>
                      <a:pt x="20" y="27"/>
                    </a:lnTo>
                    <a:lnTo>
                      <a:pt x="23" y="36"/>
                    </a:lnTo>
                    <a:lnTo>
                      <a:pt x="47" y="53"/>
                    </a:lnTo>
                    <a:lnTo>
                      <a:pt x="28" y="44"/>
                    </a:lnTo>
                    <a:lnTo>
                      <a:pt x="20" y="40"/>
                    </a:lnTo>
                    <a:lnTo>
                      <a:pt x="6" y="47"/>
                    </a:lnTo>
                    <a:lnTo>
                      <a:pt x="15" y="38"/>
                    </a:lnTo>
                    <a:lnTo>
                      <a:pt x="15" y="29"/>
                    </a:lnTo>
                    <a:lnTo>
                      <a:pt x="8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8" name="Freeform 120"/>
              <p:cNvSpPr>
                <a:spLocks/>
              </p:cNvSpPr>
              <p:nvPr/>
            </p:nvSpPr>
            <p:spPr bwMode="auto">
              <a:xfrm>
                <a:off x="4599" y="3651"/>
                <a:ext cx="2" cy="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8" y="10"/>
                  </a:cxn>
                  <a:cxn ang="0">
                    <a:pos x="7" y="21"/>
                  </a:cxn>
                  <a:cxn ang="0">
                    <a:pos x="0" y="30"/>
                  </a:cxn>
                  <a:cxn ang="0">
                    <a:pos x="7" y="25"/>
                  </a:cxn>
                  <a:cxn ang="0">
                    <a:pos x="12" y="14"/>
                  </a:cxn>
                  <a:cxn ang="0">
                    <a:pos x="5" y="0"/>
                  </a:cxn>
                </a:cxnLst>
                <a:rect l="0" t="0" r="r" b="b"/>
                <a:pathLst>
                  <a:path w="12" h="30">
                    <a:moveTo>
                      <a:pt x="5" y="0"/>
                    </a:moveTo>
                    <a:lnTo>
                      <a:pt x="8" y="10"/>
                    </a:lnTo>
                    <a:lnTo>
                      <a:pt x="7" y="21"/>
                    </a:lnTo>
                    <a:lnTo>
                      <a:pt x="0" y="30"/>
                    </a:lnTo>
                    <a:lnTo>
                      <a:pt x="7" y="25"/>
                    </a:lnTo>
                    <a:lnTo>
                      <a:pt x="12" y="1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29" name="Freeform 121"/>
              <p:cNvSpPr>
                <a:spLocks/>
              </p:cNvSpPr>
              <p:nvPr/>
            </p:nvSpPr>
            <p:spPr bwMode="auto">
              <a:xfrm>
                <a:off x="4660" y="3658"/>
                <a:ext cx="34" cy="95"/>
              </a:xfrm>
              <a:custGeom>
                <a:avLst/>
                <a:gdLst/>
                <a:ahLst/>
                <a:cxnLst>
                  <a:cxn ang="0">
                    <a:pos x="206" y="440"/>
                  </a:cxn>
                  <a:cxn ang="0">
                    <a:pos x="163" y="0"/>
                  </a:cxn>
                  <a:cxn ang="0">
                    <a:pos x="0" y="193"/>
                  </a:cxn>
                  <a:cxn ang="0">
                    <a:pos x="13" y="570"/>
                  </a:cxn>
                  <a:cxn ang="0">
                    <a:pos x="206" y="440"/>
                  </a:cxn>
                </a:cxnLst>
                <a:rect l="0" t="0" r="r" b="b"/>
                <a:pathLst>
                  <a:path w="206" h="570">
                    <a:moveTo>
                      <a:pt x="206" y="440"/>
                    </a:moveTo>
                    <a:lnTo>
                      <a:pt x="163" y="0"/>
                    </a:lnTo>
                    <a:lnTo>
                      <a:pt x="0" y="193"/>
                    </a:lnTo>
                    <a:lnTo>
                      <a:pt x="13" y="570"/>
                    </a:lnTo>
                    <a:lnTo>
                      <a:pt x="206" y="44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0" name="Freeform 122"/>
              <p:cNvSpPr>
                <a:spLocks/>
              </p:cNvSpPr>
              <p:nvPr/>
            </p:nvSpPr>
            <p:spPr bwMode="auto">
              <a:xfrm>
                <a:off x="4653" y="3658"/>
                <a:ext cx="9" cy="94"/>
              </a:xfrm>
              <a:custGeom>
                <a:avLst/>
                <a:gdLst/>
                <a:ahLst/>
                <a:cxnLst>
                  <a:cxn ang="0">
                    <a:pos x="0" y="389"/>
                  </a:cxn>
                  <a:cxn ang="0">
                    <a:pos x="1" y="0"/>
                  </a:cxn>
                  <a:cxn ang="0">
                    <a:pos x="42" y="199"/>
                  </a:cxn>
                  <a:cxn ang="0">
                    <a:pos x="55" y="567"/>
                  </a:cxn>
                  <a:cxn ang="0">
                    <a:pos x="0" y="389"/>
                  </a:cxn>
                </a:cxnLst>
                <a:rect l="0" t="0" r="r" b="b"/>
                <a:pathLst>
                  <a:path w="55" h="567">
                    <a:moveTo>
                      <a:pt x="0" y="389"/>
                    </a:moveTo>
                    <a:lnTo>
                      <a:pt x="1" y="0"/>
                    </a:lnTo>
                    <a:lnTo>
                      <a:pt x="42" y="199"/>
                    </a:lnTo>
                    <a:lnTo>
                      <a:pt x="55" y="567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1" name="Freeform 123"/>
              <p:cNvSpPr>
                <a:spLocks/>
              </p:cNvSpPr>
              <p:nvPr/>
            </p:nvSpPr>
            <p:spPr bwMode="auto">
              <a:xfrm>
                <a:off x="4660" y="3663"/>
                <a:ext cx="39" cy="91"/>
              </a:xfrm>
              <a:custGeom>
                <a:avLst/>
                <a:gdLst/>
                <a:ahLst/>
                <a:cxnLst>
                  <a:cxn ang="0">
                    <a:pos x="238" y="419"/>
                  </a:cxn>
                  <a:cxn ang="0">
                    <a:pos x="200" y="0"/>
                  </a:cxn>
                  <a:cxn ang="0">
                    <a:pos x="0" y="166"/>
                  </a:cxn>
                  <a:cxn ang="0">
                    <a:pos x="15" y="546"/>
                  </a:cxn>
                  <a:cxn ang="0">
                    <a:pos x="238" y="419"/>
                  </a:cxn>
                </a:cxnLst>
                <a:rect l="0" t="0" r="r" b="b"/>
                <a:pathLst>
                  <a:path w="238" h="546">
                    <a:moveTo>
                      <a:pt x="238" y="419"/>
                    </a:moveTo>
                    <a:lnTo>
                      <a:pt x="200" y="0"/>
                    </a:lnTo>
                    <a:lnTo>
                      <a:pt x="0" y="166"/>
                    </a:lnTo>
                    <a:lnTo>
                      <a:pt x="15" y="546"/>
                    </a:lnTo>
                    <a:lnTo>
                      <a:pt x="238" y="419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2" name="Freeform 124"/>
              <p:cNvSpPr>
                <a:spLocks/>
              </p:cNvSpPr>
              <p:nvPr/>
            </p:nvSpPr>
            <p:spPr bwMode="auto">
              <a:xfrm>
                <a:off x="4660" y="3666"/>
                <a:ext cx="43" cy="87"/>
              </a:xfrm>
              <a:custGeom>
                <a:avLst/>
                <a:gdLst/>
                <a:ahLst/>
                <a:cxnLst>
                  <a:cxn ang="0">
                    <a:pos x="256" y="409"/>
                  </a:cxn>
                  <a:cxn ang="0">
                    <a:pos x="239" y="0"/>
                  </a:cxn>
                  <a:cxn ang="0">
                    <a:pos x="0" y="149"/>
                  </a:cxn>
                  <a:cxn ang="0">
                    <a:pos x="15" y="521"/>
                  </a:cxn>
                  <a:cxn ang="0">
                    <a:pos x="256" y="409"/>
                  </a:cxn>
                </a:cxnLst>
                <a:rect l="0" t="0" r="r" b="b"/>
                <a:pathLst>
                  <a:path w="256" h="521">
                    <a:moveTo>
                      <a:pt x="256" y="409"/>
                    </a:moveTo>
                    <a:lnTo>
                      <a:pt x="239" y="0"/>
                    </a:lnTo>
                    <a:lnTo>
                      <a:pt x="0" y="149"/>
                    </a:lnTo>
                    <a:lnTo>
                      <a:pt x="15" y="521"/>
                    </a:lnTo>
                    <a:lnTo>
                      <a:pt x="256" y="409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3" name="Freeform 125"/>
              <p:cNvSpPr>
                <a:spLocks/>
              </p:cNvSpPr>
              <p:nvPr/>
            </p:nvSpPr>
            <p:spPr bwMode="auto">
              <a:xfrm>
                <a:off x="4660" y="3670"/>
                <a:ext cx="46" cy="84"/>
              </a:xfrm>
              <a:custGeom>
                <a:avLst/>
                <a:gdLst/>
                <a:ahLst/>
                <a:cxnLst>
                  <a:cxn ang="0">
                    <a:pos x="273" y="0"/>
                  </a:cxn>
                  <a:cxn ang="0">
                    <a:pos x="0" y="127"/>
                  </a:cxn>
                  <a:cxn ang="0">
                    <a:pos x="11" y="507"/>
                  </a:cxn>
                  <a:cxn ang="0">
                    <a:pos x="277" y="391"/>
                  </a:cxn>
                  <a:cxn ang="0">
                    <a:pos x="273" y="0"/>
                  </a:cxn>
                </a:cxnLst>
                <a:rect l="0" t="0" r="r" b="b"/>
                <a:pathLst>
                  <a:path w="277" h="507">
                    <a:moveTo>
                      <a:pt x="273" y="0"/>
                    </a:moveTo>
                    <a:lnTo>
                      <a:pt x="0" y="127"/>
                    </a:lnTo>
                    <a:lnTo>
                      <a:pt x="11" y="507"/>
                    </a:lnTo>
                    <a:lnTo>
                      <a:pt x="277" y="39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4" name="Freeform 126"/>
              <p:cNvSpPr>
                <a:spLocks/>
              </p:cNvSpPr>
              <p:nvPr/>
            </p:nvSpPr>
            <p:spPr bwMode="auto">
              <a:xfrm>
                <a:off x="4648" y="3659"/>
                <a:ext cx="14" cy="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378"/>
                  </a:cxn>
                  <a:cxn ang="0">
                    <a:pos x="85" y="573"/>
                  </a:cxn>
                  <a:cxn ang="0">
                    <a:pos x="72" y="185"/>
                  </a:cxn>
                  <a:cxn ang="0">
                    <a:pos x="0" y="0"/>
                  </a:cxn>
                </a:cxnLst>
                <a:rect l="0" t="0" r="r" b="b"/>
                <a:pathLst>
                  <a:path w="85" h="573">
                    <a:moveTo>
                      <a:pt x="0" y="0"/>
                    </a:moveTo>
                    <a:lnTo>
                      <a:pt x="15" y="378"/>
                    </a:lnTo>
                    <a:lnTo>
                      <a:pt x="85" y="573"/>
                    </a:lnTo>
                    <a:lnTo>
                      <a:pt x="72" y="1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5" name="Freeform 127"/>
              <p:cNvSpPr>
                <a:spLocks/>
              </p:cNvSpPr>
              <p:nvPr/>
            </p:nvSpPr>
            <p:spPr bwMode="auto">
              <a:xfrm>
                <a:off x="4697" y="3692"/>
                <a:ext cx="29" cy="14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52" y="8"/>
                  </a:cxn>
                  <a:cxn ang="0">
                    <a:pos x="78" y="19"/>
                  </a:cxn>
                  <a:cxn ang="0">
                    <a:pos x="106" y="17"/>
                  </a:cxn>
                  <a:cxn ang="0">
                    <a:pos x="121" y="17"/>
                  </a:cxn>
                  <a:cxn ang="0">
                    <a:pos x="144" y="22"/>
                  </a:cxn>
                  <a:cxn ang="0">
                    <a:pos x="160" y="30"/>
                  </a:cxn>
                  <a:cxn ang="0">
                    <a:pos x="173" y="30"/>
                  </a:cxn>
                  <a:cxn ang="0">
                    <a:pos x="164" y="43"/>
                  </a:cxn>
                  <a:cxn ang="0">
                    <a:pos x="145" y="48"/>
                  </a:cxn>
                  <a:cxn ang="0">
                    <a:pos x="134" y="54"/>
                  </a:cxn>
                  <a:cxn ang="0">
                    <a:pos x="118" y="71"/>
                  </a:cxn>
                  <a:cxn ang="0">
                    <a:pos x="93" y="80"/>
                  </a:cxn>
                  <a:cxn ang="0">
                    <a:pos x="82" y="66"/>
                  </a:cxn>
                  <a:cxn ang="0">
                    <a:pos x="69" y="59"/>
                  </a:cxn>
                  <a:cxn ang="0">
                    <a:pos x="54" y="56"/>
                  </a:cxn>
                  <a:cxn ang="0">
                    <a:pos x="25" y="48"/>
                  </a:cxn>
                  <a:cxn ang="0">
                    <a:pos x="3" y="30"/>
                  </a:cxn>
                  <a:cxn ang="0">
                    <a:pos x="0" y="17"/>
                  </a:cxn>
                  <a:cxn ang="0">
                    <a:pos x="4" y="6"/>
                  </a:cxn>
                  <a:cxn ang="0">
                    <a:pos x="14" y="0"/>
                  </a:cxn>
                </a:cxnLst>
                <a:rect l="0" t="0" r="r" b="b"/>
                <a:pathLst>
                  <a:path w="173" h="80">
                    <a:moveTo>
                      <a:pt x="14" y="0"/>
                    </a:moveTo>
                    <a:lnTo>
                      <a:pt x="52" y="8"/>
                    </a:lnTo>
                    <a:lnTo>
                      <a:pt x="78" y="19"/>
                    </a:lnTo>
                    <a:lnTo>
                      <a:pt x="106" y="17"/>
                    </a:lnTo>
                    <a:lnTo>
                      <a:pt x="121" y="17"/>
                    </a:lnTo>
                    <a:lnTo>
                      <a:pt x="144" y="22"/>
                    </a:lnTo>
                    <a:lnTo>
                      <a:pt x="160" y="30"/>
                    </a:lnTo>
                    <a:lnTo>
                      <a:pt x="173" y="30"/>
                    </a:lnTo>
                    <a:lnTo>
                      <a:pt x="164" y="43"/>
                    </a:lnTo>
                    <a:lnTo>
                      <a:pt x="145" y="48"/>
                    </a:lnTo>
                    <a:lnTo>
                      <a:pt x="134" y="54"/>
                    </a:lnTo>
                    <a:lnTo>
                      <a:pt x="118" y="71"/>
                    </a:lnTo>
                    <a:lnTo>
                      <a:pt x="93" y="80"/>
                    </a:lnTo>
                    <a:lnTo>
                      <a:pt x="82" y="66"/>
                    </a:lnTo>
                    <a:lnTo>
                      <a:pt x="69" y="59"/>
                    </a:lnTo>
                    <a:lnTo>
                      <a:pt x="54" y="56"/>
                    </a:lnTo>
                    <a:lnTo>
                      <a:pt x="25" y="48"/>
                    </a:lnTo>
                    <a:lnTo>
                      <a:pt x="3" y="30"/>
                    </a:lnTo>
                    <a:lnTo>
                      <a:pt x="0" y="17"/>
                    </a:lnTo>
                    <a:lnTo>
                      <a:pt x="4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6" name="Freeform 128"/>
              <p:cNvSpPr>
                <a:spLocks/>
              </p:cNvSpPr>
              <p:nvPr/>
            </p:nvSpPr>
            <p:spPr bwMode="auto">
              <a:xfrm>
                <a:off x="4708" y="3700"/>
                <a:ext cx="2" cy="3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5" y="22"/>
                  </a:cxn>
                  <a:cxn ang="0">
                    <a:pos x="0" y="14"/>
                  </a:cxn>
                </a:cxnLst>
                <a:rect l="0" t="0" r="r" b="b"/>
                <a:pathLst>
                  <a:path w="15" h="22">
                    <a:moveTo>
                      <a:pt x="0" y="14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5" y="2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7" name="Freeform 129"/>
              <p:cNvSpPr>
                <a:spLocks/>
              </p:cNvSpPr>
              <p:nvPr/>
            </p:nvSpPr>
            <p:spPr bwMode="auto">
              <a:xfrm>
                <a:off x="4660" y="3674"/>
                <a:ext cx="53" cy="84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299" y="370"/>
                  </a:cxn>
                  <a:cxn ang="0">
                    <a:pos x="9" y="505"/>
                  </a:cxn>
                  <a:cxn ang="0">
                    <a:pos x="0" y="105"/>
                  </a:cxn>
                  <a:cxn ang="0">
                    <a:pos x="318" y="0"/>
                  </a:cxn>
                </a:cxnLst>
                <a:rect l="0" t="0" r="r" b="b"/>
                <a:pathLst>
                  <a:path w="318" h="505">
                    <a:moveTo>
                      <a:pt x="318" y="0"/>
                    </a:moveTo>
                    <a:lnTo>
                      <a:pt x="299" y="370"/>
                    </a:lnTo>
                    <a:lnTo>
                      <a:pt x="9" y="505"/>
                    </a:lnTo>
                    <a:lnTo>
                      <a:pt x="0" y="105"/>
                    </a:lnTo>
                    <a:lnTo>
                      <a:pt x="318" y="0"/>
                    </a:lnTo>
                    <a:close/>
                  </a:path>
                </a:pathLst>
              </a:custGeom>
              <a:solidFill>
                <a:srgbClr val="A05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8" name="Freeform 130"/>
              <p:cNvSpPr>
                <a:spLocks/>
              </p:cNvSpPr>
              <p:nvPr/>
            </p:nvSpPr>
            <p:spPr bwMode="auto">
              <a:xfrm>
                <a:off x="4682" y="3695"/>
                <a:ext cx="53" cy="38"/>
              </a:xfrm>
              <a:custGeom>
                <a:avLst/>
                <a:gdLst/>
                <a:ahLst/>
                <a:cxnLst>
                  <a:cxn ang="0">
                    <a:pos x="230" y="5"/>
                  </a:cxn>
                  <a:cxn ang="0">
                    <a:pos x="250" y="2"/>
                  </a:cxn>
                  <a:cxn ang="0">
                    <a:pos x="267" y="0"/>
                  </a:cxn>
                  <a:cxn ang="0">
                    <a:pos x="283" y="2"/>
                  </a:cxn>
                  <a:cxn ang="0">
                    <a:pos x="299" y="9"/>
                  </a:cxn>
                  <a:cxn ang="0">
                    <a:pos x="310" y="32"/>
                  </a:cxn>
                  <a:cxn ang="0">
                    <a:pos x="315" y="42"/>
                  </a:cxn>
                  <a:cxn ang="0">
                    <a:pos x="315" y="56"/>
                  </a:cxn>
                  <a:cxn ang="0">
                    <a:pos x="315" y="73"/>
                  </a:cxn>
                  <a:cxn ang="0">
                    <a:pos x="314" y="91"/>
                  </a:cxn>
                  <a:cxn ang="0">
                    <a:pos x="311" y="102"/>
                  </a:cxn>
                  <a:cxn ang="0">
                    <a:pos x="301" y="112"/>
                  </a:cxn>
                  <a:cxn ang="0">
                    <a:pos x="271" y="136"/>
                  </a:cxn>
                  <a:cxn ang="0">
                    <a:pos x="264" y="152"/>
                  </a:cxn>
                  <a:cxn ang="0">
                    <a:pos x="260" y="163"/>
                  </a:cxn>
                  <a:cxn ang="0">
                    <a:pos x="251" y="180"/>
                  </a:cxn>
                  <a:cxn ang="0">
                    <a:pos x="246" y="201"/>
                  </a:cxn>
                  <a:cxn ang="0">
                    <a:pos x="235" y="209"/>
                  </a:cxn>
                  <a:cxn ang="0">
                    <a:pos x="199" y="214"/>
                  </a:cxn>
                  <a:cxn ang="0">
                    <a:pos x="184" y="219"/>
                  </a:cxn>
                  <a:cxn ang="0">
                    <a:pos x="168" y="219"/>
                  </a:cxn>
                  <a:cxn ang="0">
                    <a:pos x="140" y="226"/>
                  </a:cxn>
                  <a:cxn ang="0">
                    <a:pos x="125" y="226"/>
                  </a:cxn>
                  <a:cxn ang="0">
                    <a:pos x="113" y="224"/>
                  </a:cxn>
                  <a:cxn ang="0">
                    <a:pos x="90" y="222"/>
                  </a:cxn>
                  <a:cxn ang="0">
                    <a:pos x="79" y="217"/>
                  </a:cxn>
                  <a:cxn ang="0">
                    <a:pos x="70" y="210"/>
                  </a:cxn>
                  <a:cxn ang="0">
                    <a:pos x="66" y="203"/>
                  </a:cxn>
                  <a:cxn ang="0">
                    <a:pos x="54" y="199"/>
                  </a:cxn>
                  <a:cxn ang="0">
                    <a:pos x="43" y="197"/>
                  </a:cxn>
                  <a:cxn ang="0">
                    <a:pos x="34" y="190"/>
                  </a:cxn>
                  <a:cxn ang="0">
                    <a:pos x="26" y="179"/>
                  </a:cxn>
                  <a:cxn ang="0">
                    <a:pos x="13" y="175"/>
                  </a:cxn>
                  <a:cxn ang="0">
                    <a:pos x="4" y="169"/>
                  </a:cxn>
                  <a:cxn ang="0">
                    <a:pos x="0" y="161"/>
                  </a:cxn>
                  <a:cxn ang="0">
                    <a:pos x="0" y="153"/>
                  </a:cxn>
                  <a:cxn ang="0">
                    <a:pos x="3" y="146"/>
                  </a:cxn>
                  <a:cxn ang="0">
                    <a:pos x="13" y="139"/>
                  </a:cxn>
                  <a:cxn ang="0">
                    <a:pos x="162" y="115"/>
                  </a:cxn>
                  <a:cxn ang="0">
                    <a:pos x="110" y="112"/>
                  </a:cxn>
                  <a:cxn ang="0">
                    <a:pos x="94" y="114"/>
                  </a:cxn>
                  <a:cxn ang="0">
                    <a:pos x="75" y="114"/>
                  </a:cxn>
                  <a:cxn ang="0">
                    <a:pos x="53" y="117"/>
                  </a:cxn>
                  <a:cxn ang="0">
                    <a:pos x="30" y="115"/>
                  </a:cxn>
                  <a:cxn ang="0">
                    <a:pos x="14" y="114"/>
                  </a:cxn>
                  <a:cxn ang="0">
                    <a:pos x="8" y="107"/>
                  </a:cxn>
                  <a:cxn ang="0">
                    <a:pos x="5" y="99"/>
                  </a:cxn>
                  <a:cxn ang="0">
                    <a:pos x="5" y="90"/>
                  </a:cxn>
                  <a:cxn ang="0">
                    <a:pos x="14" y="83"/>
                  </a:cxn>
                  <a:cxn ang="0">
                    <a:pos x="51" y="78"/>
                  </a:cxn>
                  <a:cxn ang="0">
                    <a:pos x="73" y="77"/>
                  </a:cxn>
                  <a:cxn ang="0">
                    <a:pos x="105" y="71"/>
                  </a:cxn>
                  <a:cxn ang="0">
                    <a:pos x="140" y="70"/>
                  </a:cxn>
                  <a:cxn ang="0">
                    <a:pos x="180" y="63"/>
                  </a:cxn>
                  <a:cxn ang="0">
                    <a:pos x="208" y="53"/>
                  </a:cxn>
                  <a:cxn ang="0">
                    <a:pos x="217" y="37"/>
                  </a:cxn>
                  <a:cxn ang="0">
                    <a:pos x="227" y="29"/>
                  </a:cxn>
                  <a:cxn ang="0">
                    <a:pos x="222" y="17"/>
                  </a:cxn>
                  <a:cxn ang="0">
                    <a:pos x="202" y="0"/>
                  </a:cxn>
                  <a:cxn ang="0">
                    <a:pos x="219" y="3"/>
                  </a:cxn>
                  <a:cxn ang="0">
                    <a:pos x="230" y="5"/>
                  </a:cxn>
                </a:cxnLst>
                <a:rect l="0" t="0" r="r" b="b"/>
                <a:pathLst>
                  <a:path w="315" h="226">
                    <a:moveTo>
                      <a:pt x="230" y="5"/>
                    </a:moveTo>
                    <a:lnTo>
                      <a:pt x="250" y="2"/>
                    </a:lnTo>
                    <a:lnTo>
                      <a:pt x="267" y="0"/>
                    </a:lnTo>
                    <a:lnTo>
                      <a:pt x="283" y="2"/>
                    </a:lnTo>
                    <a:lnTo>
                      <a:pt x="299" y="9"/>
                    </a:lnTo>
                    <a:lnTo>
                      <a:pt x="310" y="32"/>
                    </a:lnTo>
                    <a:lnTo>
                      <a:pt x="315" y="42"/>
                    </a:lnTo>
                    <a:lnTo>
                      <a:pt x="315" y="56"/>
                    </a:lnTo>
                    <a:lnTo>
                      <a:pt x="315" y="73"/>
                    </a:lnTo>
                    <a:lnTo>
                      <a:pt x="314" y="91"/>
                    </a:lnTo>
                    <a:lnTo>
                      <a:pt x="311" y="102"/>
                    </a:lnTo>
                    <a:lnTo>
                      <a:pt x="301" y="112"/>
                    </a:lnTo>
                    <a:lnTo>
                      <a:pt x="271" y="136"/>
                    </a:lnTo>
                    <a:lnTo>
                      <a:pt x="264" y="152"/>
                    </a:lnTo>
                    <a:lnTo>
                      <a:pt x="260" y="163"/>
                    </a:lnTo>
                    <a:lnTo>
                      <a:pt x="251" y="180"/>
                    </a:lnTo>
                    <a:lnTo>
                      <a:pt x="246" y="201"/>
                    </a:lnTo>
                    <a:lnTo>
                      <a:pt x="235" y="209"/>
                    </a:lnTo>
                    <a:lnTo>
                      <a:pt x="199" y="214"/>
                    </a:lnTo>
                    <a:lnTo>
                      <a:pt x="184" y="219"/>
                    </a:lnTo>
                    <a:lnTo>
                      <a:pt x="168" y="219"/>
                    </a:lnTo>
                    <a:lnTo>
                      <a:pt x="140" y="226"/>
                    </a:lnTo>
                    <a:lnTo>
                      <a:pt x="125" y="226"/>
                    </a:lnTo>
                    <a:lnTo>
                      <a:pt x="113" y="224"/>
                    </a:lnTo>
                    <a:lnTo>
                      <a:pt x="90" y="222"/>
                    </a:lnTo>
                    <a:lnTo>
                      <a:pt x="79" y="217"/>
                    </a:lnTo>
                    <a:lnTo>
                      <a:pt x="70" y="210"/>
                    </a:lnTo>
                    <a:lnTo>
                      <a:pt x="66" y="203"/>
                    </a:lnTo>
                    <a:lnTo>
                      <a:pt x="54" y="199"/>
                    </a:lnTo>
                    <a:lnTo>
                      <a:pt x="43" y="197"/>
                    </a:lnTo>
                    <a:lnTo>
                      <a:pt x="34" y="190"/>
                    </a:lnTo>
                    <a:lnTo>
                      <a:pt x="26" y="179"/>
                    </a:lnTo>
                    <a:lnTo>
                      <a:pt x="13" y="175"/>
                    </a:lnTo>
                    <a:lnTo>
                      <a:pt x="4" y="169"/>
                    </a:lnTo>
                    <a:lnTo>
                      <a:pt x="0" y="161"/>
                    </a:lnTo>
                    <a:lnTo>
                      <a:pt x="0" y="153"/>
                    </a:lnTo>
                    <a:lnTo>
                      <a:pt x="3" y="146"/>
                    </a:lnTo>
                    <a:lnTo>
                      <a:pt x="13" y="139"/>
                    </a:lnTo>
                    <a:lnTo>
                      <a:pt x="162" y="115"/>
                    </a:lnTo>
                    <a:lnTo>
                      <a:pt x="110" y="112"/>
                    </a:lnTo>
                    <a:lnTo>
                      <a:pt x="94" y="114"/>
                    </a:lnTo>
                    <a:lnTo>
                      <a:pt x="75" y="114"/>
                    </a:lnTo>
                    <a:lnTo>
                      <a:pt x="53" y="117"/>
                    </a:lnTo>
                    <a:lnTo>
                      <a:pt x="30" y="115"/>
                    </a:lnTo>
                    <a:lnTo>
                      <a:pt x="14" y="114"/>
                    </a:lnTo>
                    <a:lnTo>
                      <a:pt x="8" y="107"/>
                    </a:lnTo>
                    <a:lnTo>
                      <a:pt x="5" y="99"/>
                    </a:lnTo>
                    <a:lnTo>
                      <a:pt x="5" y="90"/>
                    </a:lnTo>
                    <a:lnTo>
                      <a:pt x="14" y="83"/>
                    </a:lnTo>
                    <a:lnTo>
                      <a:pt x="51" y="78"/>
                    </a:lnTo>
                    <a:lnTo>
                      <a:pt x="73" y="77"/>
                    </a:lnTo>
                    <a:lnTo>
                      <a:pt x="105" y="71"/>
                    </a:lnTo>
                    <a:lnTo>
                      <a:pt x="140" y="70"/>
                    </a:lnTo>
                    <a:lnTo>
                      <a:pt x="180" y="63"/>
                    </a:lnTo>
                    <a:lnTo>
                      <a:pt x="208" y="53"/>
                    </a:lnTo>
                    <a:lnTo>
                      <a:pt x="217" y="37"/>
                    </a:lnTo>
                    <a:lnTo>
                      <a:pt x="227" y="29"/>
                    </a:lnTo>
                    <a:lnTo>
                      <a:pt x="222" y="17"/>
                    </a:lnTo>
                    <a:lnTo>
                      <a:pt x="202" y="0"/>
                    </a:lnTo>
                    <a:lnTo>
                      <a:pt x="219" y="3"/>
                    </a:lnTo>
                    <a:lnTo>
                      <a:pt x="230" y="5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39" name="Freeform 131"/>
              <p:cNvSpPr>
                <a:spLocks/>
              </p:cNvSpPr>
              <p:nvPr/>
            </p:nvSpPr>
            <p:spPr bwMode="auto">
              <a:xfrm>
                <a:off x="4688" y="3710"/>
                <a:ext cx="2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6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12" y="15"/>
                  </a:cxn>
                  <a:cxn ang="0">
                    <a:pos x="10" y="5"/>
                  </a:cxn>
                  <a:cxn ang="0">
                    <a:pos x="0" y="0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7" y="6"/>
                    </a:lnTo>
                    <a:lnTo>
                      <a:pt x="7" y="13"/>
                    </a:lnTo>
                    <a:lnTo>
                      <a:pt x="5" y="22"/>
                    </a:lnTo>
                    <a:lnTo>
                      <a:pt x="12" y="15"/>
                    </a:lnTo>
                    <a:lnTo>
                      <a:pt x="1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0" name="Freeform 132"/>
              <p:cNvSpPr>
                <a:spLocks/>
              </p:cNvSpPr>
              <p:nvPr/>
            </p:nvSpPr>
            <p:spPr bwMode="auto">
              <a:xfrm>
                <a:off x="4687" y="3720"/>
                <a:ext cx="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8"/>
                  </a:cxn>
                  <a:cxn ang="0">
                    <a:pos x="4" y="22"/>
                  </a:cxn>
                  <a:cxn ang="0">
                    <a:pos x="10" y="11"/>
                  </a:cxn>
                  <a:cxn ang="0">
                    <a:pos x="0" y="0"/>
                  </a:cxn>
                </a:cxnLst>
                <a:rect l="0" t="0" r="r" b="b"/>
                <a:pathLst>
                  <a:path w="10" h="22">
                    <a:moveTo>
                      <a:pt x="0" y="0"/>
                    </a:moveTo>
                    <a:lnTo>
                      <a:pt x="4" y="8"/>
                    </a:lnTo>
                    <a:lnTo>
                      <a:pt x="4" y="22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1" name="Freeform 133"/>
              <p:cNvSpPr>
                <a:spLocks/>
              </p:cNvSpPr>
              <p:nvPr/>
            </p:nvSpPr>
            <p:spPr bwMode="auto">
              <a:xfrm>
                <a:off x="4701" y="3727"/>
                <a:ext cx="15" cy="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5" y="6"/>
                  </a:cxn>
                  <a:cxn ang="0">
                    <a:pos x="60" y="0"/>
                  </a:cxn>
                  <a:cxn ang="0">
                    <a:pos x="91" y="2"/>
                  </a:cxn>
                  <a:cxn ang="0">
                    <a:pos x="55" y="6"/>
                  </a:cxn>
                  <a:cxn ang="0">
                    <a:pos x="25" y="10"/>
                  </a:cxn>
                  <a:cxn ang="0">
                    <a:pos x="0" y="6"/>
                  </a:cxn>
                </a:cxnLst>
                <a:rect l="0" t="0" r="r" b="b"/>
                <a:pathLst>
                  <a:path w="91" h="10">
                    <a:moveTo>
                      <a:pt x="0" y="6"/>
                    </a:moveTo>
                    <a:lnTo>
                      <a:pt x="25" y="6"/>
                    </a:lnTo>
                    <a:lnTo>
                      <a:pt x="60" y="0"/>
                    </a:lnTo>
                    <a:lnTo>
                      <a:pt x="91" y="2"/>
                    </a:lnTo>
                    <a:lnTo>
                      <a:pt x="55" y="6"/>
                    </a:lnTo>
                    <a:lnTo>
                      <a:pt x="25" y="1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2" name="Freeform 134"/>
              <p:cNvSpPr>
                <a:spLocks/>
              </p:cNvSpPr>
              <p:nvPr/>
            </p:nvSpPr>
            <p:spPr bwMode="auto">
              <a:xfrm>
                <a:off x="4687" y="3721"/>
                <a:ext cx="31" cy="5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0" y="21"/>
                  </a:cxn>
                  <a:cxn ang="0">
                    <a:pos x="25" y="21"/>
                  </a:cxn>
                  <a:cxn ang="0">
                    <a:pos x="49" y="15"/>
                  </a:cxn>
                  <a:cxn ang="0">
                    <a:pos x="81" y="14"/>
                  </a:cxn>
                  <a:cxn ang="0">
                    <a:pos x="107" y="9"/>
                  </a:cxn>
                  <a:cxn ang="0">
                    <a:pos x="144" y="6"/>
                  </a:cxn>
                  <a:cxn ang="0">
                    <a:pos x="169" y="0"/>
                  </a:cxn>
                  <a:cxn ang="0">
                    <a:pos x="186" y="9"/>
                  </a:cxn>
                  <a:cxn ang="0">
                    <a:pos x="159" y="9"/>
                  </a:cxn>
                  <a:cxn ang="0">
                    <a:pos x="133" y="9"/>
                  </a:cxn>
                  <a:cxn ang="0">
                    <a:pos x="105" y="12"/>
                  </a:cxn>
                  <a:cxn ang="0">
                    <a:pos x="90" y="17"/>
                  </a:cxn>
                  <a:cxn ang="0">
                    <a:pos x="75" y="18"/>
                  </a:cxn>
                  <a:cxn ang="0">
                    <a:pos x="60" y="18"/>
                  </a:cxn>
                  <a:cxn ang="0">
                    <a:pos x="48" y="18"/>
                  </a:cxn>
                  <a:cxn ang="0">
                    <a:pos x="34" y="22"/>
                  </a:cxn>
                  <a:cxn ang="0">
                    <a:pos x="2" y="28"/>
                  </a:cxn>
                </a:cxnLst>
                <a:rect l="0" t="0" r="r" b="b"/>
                <a:pathLst>
                  <a:path w="186" h="28">
                    <a:moveTo>
                      <a:pt x="2" y="28"/>
                    </a:moveTo>
                    <a:lnTo>
                      <a:pt x="0" y="21"/>
                    </a:lnTo>
                    <a:lnTo>
                      <a:pt x="25" y="21"/>
                    </a:lnTo>
                    <a:lnTo>
                      <a:pt x="49" y="15"/>
                    </a:lnTo>
                    <a:lnTo>
                      <a:pt x="81" y="14"/>
                    </a:lnTo>
                    <a:lnTo>
                      <a:pt x="107" y="9"/>
                    </a:lnTo>
                    <a:lnTo>
                      <a:pt x="144" y="6"/>
                    </a:lnTo>
                    <a:lnTo>
                      <a:pt x="169" y="0"/>
                    </a:lnTo>
                    <a:lnTo>
                      <a:pt x="186" y="9"/>
                    </a:lnTo>
                    <a:lnTo>
                      <a:pt x="159" y="9"/>
                    </a:lnTo>
                    <a:lnTo>
                      <a:pt x="133" y="9"/>
                    </a:lnTo>
                    <a:lnTo>
                      <a:pt x="105" y="12"/>
                    </a:lnTo>
                    <a:lnTo>
                      <a:pt x="90" y="17"/>
                    </a:lnTo>
                    <a:lnTo>
                      <a:pt x="75" y="18"/>
                    </a:lnTo>
                    <a:lnTo>
                      <a:pt x="60" y="18"/>
                    </a:lnTo>
                    <a:lnTo>
                      <a:pt x="48" y="18"/>
                    </a:lnTo>
                    <a:lnTo>
                      <a:pt x="34" y="22"/>
                    </a:lnTo>
                    <a:lnTo>
                      <a:pt x="2" y="2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3" name="Freeform 135"/>
              <p:cNvSpPr>
                <a:spLocks/>
              </p:cNvSpPr>
              <p:nvPr/>
            </p:nvSpPr>
            <p:spPr bwMode="auto">
              <a:xfrm>
                <a:off x="4715" y="3711"/>
                <a:ext cx="5" cy="1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16" y="4"/>
                  </a:cxn>
                  <a:cxn ang="0">
                    <a:pos x="0" y="6"/>
                  </a:cxn>
                  <a:cxn ang="0">
                    <a:pos x="14" y="2"/>
                  </a:cxn>
                  <a:cxn ang="0">
                    <a:pos x="26" y="0"/>
                  </a:cxn>
                </a:cxnLst>
                <a:rect l="0" t="0" r="r" b="b"/>
                <a:pathLst>
                  <a:path w="26" h="6">
                    <a:moveTo>
                      <a:pt x="26" y="0"/>
                    </a:moveTo>
                    <a:lnTo>
                      <a:pt x="16" y="4"/>
                    </a:lnTo>
                    <a:lnTo>
                      <a:pt x="0" y="6"/>
                    </a:lnTo>
                    <a:lnTo>
                      <a:pt x="14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4" name="Freeform 136"/>
              <p:cNvSpPr>
                <a:spLocks/>
              </p:cNvSpPr>
              <p:nvPr/>
            </p:nvSpPr>
            <p:spPr bwMode="auto">
              <a:xfrm>
                <a:off x="4723" y="3708"/>
                <a:ext cx="3" cy="19"/>
              </a:xfrm>
              <a:custGeom>
                <a:avLst/>
                <a:gdLst/>
                <a:ahLst/>
                <a:cxnLst>
                  <a:cxn ang="0">
                    <a:pos x="6" y="114"/>
                  </a:cxn>
                  <a:cxn ang="0">
                    <a:pos x="6" y="98"/>
                  </a:cxn>
                  <a:cxn ang="0">
                    <a:pos x="15" y="70"/>
                  </a:cxn>
                  <a:cxn ang="0">
                    <a:pos x="15" y="54"/>
                  </a:cxn>
                  <a:cxn ang="0">
                    <a:pos x="9" y="41"/>
                  </a:cxn>
                  <a:cxn ang="0">
                    <a:pos x="17" y="22"/>
                  </a:cxn>
                  <a:cxn ang="0">
                    <a:pos x="12" y="0"/>
                  </a:cxn>
                  <a:cxn ang="0">
                    <a:pos x="12" y="13"/>
                  </a:cxn>
                  <a:cxn ang="0">
                    <a:pos x="9" y="26"/>
                  </a:cxn>
                  <a:cxn ang="0">
                    <a:pos x="5" y="40"/>
                  </a:cxn>
                  <a:cxn ang="0">
                    <a:pos x="8" y="46"/>
                  </a:cxn>
                  <a:cxn ang="0">
                    <a:pos x="12" y="62"/>
                  </a:cxn>
                  <a:cxn ang="0">
                    <a:pos x="8" y="79"/>
                  </a:cxn>
                  <a:cxn ang="0">
                    <a:pos x="0" y="85"/>
                  </a:cxn>
                  <a:cxn ang="0">
                    <a:pos x="6" y="114"/>
                  </a:cxn>
                </a:cxnLst>
                <a:rect l="0" t="0" r="r" b="b"/>
                <a:pathLst>
                  <a:path w="17" h="114">
                    <a:moveTo>
                      <a:pt x="6" y="114"/>
                    </a:moveTo>
                    <a:lnTo>
                      <a:pt x="6" y="98"/>
                    </a:lnTo>
                    <a:lnTo>
                      <a:pt x="15" y="70"/>
                    </a:lnTo>
                    <a:lnTo>
                      <a:pt x="15" y="54"/>
                    </a:lnTo>
                    <a:lnTo>
                      <a:pt x="9" y="41"/>
                    </a:lnTo>
                    <a:lnTo>
                      <a:pt x="17" y="22"/>
                    </a:lnTo>
                    <a:lnTo>
                      <a:pt x="12" y="0"/>
                    </a:lnTo>
                    <a:lnTo>
                      <a:pt x="12" y="13"/>
                    </a:lnTo>
                    <a:lnTo>
                      <a:pt x="9" y="26"/>
                    </a:lnTo>
                    <a:lnTo>
                      <a:pt x="5" y="40"/>
                    </a:lnTo>
                    <a:lnTo>
                      <a:pt x="8" y="46"/>
                    </a:lnTo>
                    <a:lnTo>
                      <a:pt x="12" y="62"/>
                    </a:lnTo>
                    <a:lnTo>
                      <a:pt x="8" y="79"/>
                    </a:lnTo>
                    <a:lnTo>
                      <a:pt x="0" y="85"/>
                    </a:lnTo>
                    <a:lnTo>
                      <a:pt x="6" y="11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5" name="Freeform 137"/>
              <p:cNvSpPr>
                <a:spLocks/>
              </p:cNvSpPr>
              <p:nvPr/>
            </p:nvSpPr>
            <p:spPr bwMode="auto">
              <a:xfrm>
                <a:off x="4693" y="3728"/>
                <a:ext cx="7" cy="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8" y="7"/>
                  </a:cxn>
                  <a:cxn ang="0">
                    <a:pos x="21" y="6"/>
                  </a:cxn>
                  <a:cxn ang="0">
                    <a:pos x="42" y="3"/>
                  </a:cxn>
                  <a:cxn ang="0">
                    <a:pos x="24" y="0"/>
                  </a:cxn>
                  <a:cxn ang="0">
                    <a:pos x="0" y="3"/>
                  </a:cxn>
                </a:cxnLst>
                <a:rect l="0" t="0" r="r" b="b"/>
                <a:pathLst>
                  <a:path w="42" h="7">
                    <a:moveTo>
                      <a:pt x="0" y="3"/>
                    </a:moveTo>
                    <a:lnTo>
                      <a:pt x="8" y="7"/>
                    </a:lnTo>
                    <a:lnTo>
                      <a:pt x="21" y="6"/>
                    </a:lnTo>
                    <a:lnTo>
                      <a:pt x="42" y="3"/>
                    </a:lnTo>
                    <a:lnTo>
                      <a:pt x="2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6" name="Freeform 138"/>
              <p:cNvSpPr>
                <a:spLocks/>
              </p:cNvSpPr>
              <p:nvPr/>
            </p:nvSpPr>
            <p:spPr bwMode="auto">
              <a:xfrm>
                <a:off x="4639" y="3666"/>
                <a:ext cx="23" cy="92"/>
              </a:xfrm>
              <a:custGeom>
                <a:avLst/>
                <a:gdLst/>
                <a:ahLst/>
                <a:cxnLst>
                  <a:cxn ang="0">
                    <a:pos x="127" y="148"/>
                  </a:cxn>
                  <a:cxn ang="0">
                    <a:pos x="138" y="554"/>
                  </a:cxn>
                  <a:cxn ang="0">
                    <a:pos x="37" y="330"/>
                  </a:cxn>
                  <a:cxn ang="0">
                    <a:pos x="0" y="0"/>
                  </a:cxn>
                  <a:cxn ang="0">
                    <a:pos x="127" y="148"/>
                  </a:cxn>
                </a:cxnLst>
                <a:rect l="0" t="0" r="r" b="b"/>
                <a:pathLst>
                  <a:path w="138" h="554">
                    <a:moveTo>
                      <a:pt x="127" y="148"/>
                    </a:moveTo>
                    <a:lnTo>
                      <a:pt x="138" y="554"/>
                    </a:lnTo>
                    <a:lnTo>
                      <a:pt x="37" y="330"/>
                    </a:lnTo>
                    <a:lnTo>
                      <a:pt x="0" y="0"/>
                    </a:lnTo>
                    <a:lnTo>
                      <a:pt x="127" y="148"/>
                    </a:lnTo>
                    <a:close/>
                  </a:path>
                </a:pathLst>
              </a:custGeom>
              <a:solidFill>
                <a:srgbClr val="C06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7" name="Freeform 139"/>
              <p:cNvSpPr>
                <a:spLocks/>
              </p:cNvSpPr>
              <p:nvPr/>
            </p:nvSpPr>
            <p:spPr bwMode="auto">
              <a:xfrm>
                <a:off x="4151" y="3851"/>
                <a:ext cx="190" cy="309"/>
              </a:xfrm>
              <a:custGeom>
                <a:avLst/>
                <a:gdLst/>
                <a:ahLst/>
                <a:cxnLst>
                  <a:cxn ang="0">
                    <a:pos x="495" y="0"/>
                  </a:cxn>
                  <a:cxn ang="0">
                    <a:pos x="0" y="1552"/>
                  </a:cxn>
                  <a:cxn ang="0">
                    <a:pos x="1142" y="1859"/>
                  </a:cxn>
                  <a:cxn ang="0">
                    <a:pos x="955" y="34"/>
                  </a:cxn>
                </a:cxnLst>
                <a:rect l="0" t="0" r="r" b="b"/>
                <a:pathLst>
                  <a:path w="1142" h="1859">
                    <a:moveTo>
                      <a:pt x="495" y="0"/>
                    </a:moveTo>
                    <a:lnTo>
                      <a:pt x="0" y="1552"/>
                    </a:lnTo>
                    <a:lnTo>
                      <a:pt x="1142" y="1859"/>
                    </a:lnTo>
                    <a:lnTo>
                      <a:pt x="955" y="34"/>
                    </a:lnTo>
                  </a:path>
                </a:pathLst>
              </a:custGeom>
              <a:noFill/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8" name="Freeform 140"/>
              <p:cNvSpPr>
                <a:spLocks/>
              </p:cNvSpPr>
              <p:nvPr/>
            </p:nvSpPr>
            <p:spPr bwMode="auto">
              <a:xfrm>
                <a:off x="4337" y="3832"/>
                <a:ext cx="160" cy="242"/>
              </a:xfrm>
              <a:custGeom>
                <a:avLst/>
                <a:gdLst/>
                <a:ahLst/>
                <a:cxnLst>
                  <a:cxn ang="0">
                    <a:pos x="324" y="25"/>
                  </a:cxn>
                  <a:cxn ang="0">
                    <a:pos x="0" y="1322"/>
                  </a:cxn>
                  <a:cxn ang="0">
                    <a:pos x="963" y="1450"/>
                  </a:cxn>
                  <a:cxn ang="0">
                    <a:pos x="716" y="0"/>
                  </a:cxn>
                </a:cxnLst>
                <a:rect l="0" t="0" r="r" b="b"/>
                <a:pathLst>
                  <a:path w="963" h="1450">
                    <a:moveTo>
                      <a:pt x="324" y="25"/>
                    </a:moveTo>
                    <a:lnTo>
                      <a:pt x="0" y="1322"/>
                    </a:lnTo>
                    <a:lnTo>
                      <a:pt x="963" y="1450"/>
                    </a:lnTo>
                    <a:lnTo>
                      <a:pt x="716" y="0"/>
                    </a:lnTo>
                  </a:path>
                </a:pathLst>
              </a:custGeom>
              <a:noFill/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49" name="Freeform 141"/>
              <p:cNvSpPr>
                <a:spLocks/>
              </p:cNvSpPr>
              <p:nvPr/>
            </p:nvSpPr>
            <p:spPr bwMode="auto">
              <a:xfrm>
                <a:off x="4151" y="3783"/>
                <a:ext cx="450" cy="86"/>
              </a:xfrm>
              <a:custGeom>
                <a:avLst/>
                <a:gdLst/>
                <a:ahLst/>
                <a:cxnLst>
                  <a:cxn ang="0">
                    <a:pos x="0" y="264"/>
                  </a:cxn>
                  <a:cxn ang="0">
                    <a:pos x="1705" y="511"/>
                  </a:cxn>
                  <a:cxn ang="0">
                    <a:pos x="2702" y="127"/>
                  </a:cxn>
                  <a:cxn ang="0">
                    <a:pos x="1424" y="0"/>
                  </a:cxn>
                  <a:cxn ang="0">
                    <a:pos x="0" y="264"/>
                  </a:cxn>
                </a:cxnLst>
                <a:rect l="0" t="0" r="r" b="b"/>
                <a:pathLst>
                  <a:path w="2702" h="511">
                    <a:moveTo>
                      <a:pt x="0" y="264"/>
                    </a:moveTo>
                    <a:lnTo>
                      <a:pt x="1705" y="511"/>
                    </a:lnTo>
                    <a:lnTo>
                      <a:pt x="2702" y="127"/>
                    </a:lnTo>
                    <a:lnTo>
                      <a:pt x="1424" y="0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0" name="Freeform 142"/>
              <p:cNvSpPr>
                <a:spLocks/>
              </p:cNvSpPr>
              <p:nvPr/>
            </p:nvSpPr>
            <p:spPr bwMode="auto">
              <a:xfrm>
                <a:off x="4152" y="3828"/>
                <a:ext cx="283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98" y="246"/>
                  </a:cxn>
                  <a:cxn ang="0">
                    <a:pos x="1698" y="332"/>
                  </a:cxn>
                  <a:cxn ang="0">
                    <a:pos x="0" y="86"/>
                  </a:cxn>
                  <a:cxn ang="0">
                    <a:pos x="0" y="0"/>
                  </a:cxn>
                </a:cxnLst>
                <a:rect l="0" t="0" r="r" b="b"/>
                <a:pathLst>
                  <a:path w="1698" h="332">
                    <a:moveTo>
                      <a:pt x="0" y="0"/>
                    </a:moveTo>
                    <a:lnTo>
                      <a:pt x="1698" y="246"/>
                    </a:lnTo>
                    <a:lnTo>
                      <a:pt x="1698" y="332"/>
                    </a:lnTo>
                    <a:lnTo>
                      <a:pt x="0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1" name="Freeform 143"/>
              <p:cNvSpPr>
                <a:spLocks/>
              </p:cNvSpPr>
              <p:nvPr/>
            </p:nvSpPr>
            <p:spPr bwMode="auto">
              <a:xfrm>
                <a:off x="4435" y="3805"/>
                <a:ext cx="166" cy="78"/>
              </a:xfrm>
              <a:custGeom>
                <a:avLst/>
                <a:gdLst/>
                <a:ahLst/>
                <a:cxnLst>
                  <a:cxn ang="0">
                    <a:pos x="0" y="470"/>
                  </a:cxn>
                  <a:cxn ang="0">
                    <a:pos x="0" y="384"/>
                  </a:cxn>
                  <a:cxn ang="0">
                    <a:pos x="997" y="0"/>
                  </a:cxn>
                  <a:cxn ang="0">
                    <a:pos x="997" y="60"/>
                  </a:cxn>
                  <a:cxn ang="0">
                    <a:pos x="0" y="470"/>
                  </a:cxn>
                </a:cxnLst>
                <a:rect l="0" t="0" r="r" b="b"/>
                <a:pathLst>
                  <a:path w="997" h="470">
                    <a:moveTo>
                      <a:pt x="0" y="470"/>
                    </a:moveTo>
                    <a:lnTo>
                      <a:pt x="0" y="384"/>
                    </a:lnTo>
                    <a:lnTo>
                      <a:pt x="997" y="0"/>
                    </a:lnTo>
                    <a:lnTo>
                      <a:pt x="997" y="60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2" name="Freeform 144"/>
              <p:cNvSpPr>
                <a:spLocks/>
              </p:cNvSpPr>
              <p:nvPr/>
            </p:nvSpPr>
            <p:spPr bwMode="auto">
              <a:xfrm>
                <a:off x="4326" y="3749"/>
                <a:ext cx="139" cy="87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0" y="520"/>
                  </a:cxn>
                  <a:cxn ang="0">
                    <a:pos x="834" y="254"/>
                  </a:cxn>
                  <a:cxn ang="0">
                    <a:pos x="834" y="0"/>
                  </a:cxn>
                  <a:cxn ang="0">
                    <a:pos x="0" y="159"/>
                  </a:cxn>
                </a:cxnLst>
                <a:rect l="0" t="0" r="r" b="b"/>
                <a:pathLst>
                  <a:path w="834" h="520">
                    <a:moveTo>
                      <a:pt x="0" y="159"/>
                    </a:moveTo>
                    <a:lnTo>
                      <a:pt x="0" y="520"/>
                    </a:lnTo>
                    <a:lnTo>
                      <a:pt x="834" y="254"/>
                    </a:lnTo>
                    <a:lnTo>
                      <a:pt x="834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A0A0A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3" name="Freeform 145"/>
              <p:cNvSpPr>
                <a:spLocks/>
              </p:cNvSpPr>
              <p:nvPr/>
            </p:nvSpPr>
            <p:spPr bwMode="auto">
              <a:xfrm>
                <a:off x="4223" y="3770"/>
                <a:ext cx="103" cy="66"/>
              </a:xfrm>
              <a:custGeom>
                <a:avLst/>
                <a:gdLst/>
                <a:ahLst/>
                <a:cxnLst>
                  <a:cxn ang="0">
                    <a:pos x="620" y="35"/>
                  </a:cxn>
                  <a:cxn ang="0">
                    <a:pos x="620" y="396"/>
                  </a:cxn>
                  <a:cxn ang="0">
                    <a:pos x="0" y="307"/>
                  </a:cxn>
                  <a:cxn ang="0">
                    <a:pos x="0" y="0"/>
                  </a:cxn>
                  <a:cxn ang="0">
                    <a:pos x="620" y="35"/>
                  </a:cxn>
                </a:cxnLst>
                <a:rect l="0" t="0" r="r" b="b"/>
                <a:pathLst>
                  <a:path w="620" h="396">
                    <a:moveTo>
                      <a:pt x="620" y="35"/>
                    </a:moveTo>
                    <a:lnTo>
                      <a:pt x="620" y="396"/>
                    </a:lnTo>
                    <a:lnTo>
                      <a:pt x="0" y="307"/>
                    </a:lnTo>
                    <a:lnTo>
                      <a:pt x="0" y="0"/>
                    </a:lnTo>
                    <a:lnTo>
                      <a:pt x="620" y="35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4" name="Freeform 146"/>
              <p:cNvSpPr>
                <a:spLocks/>
              </p:cNvSpPr>
              <p:nvPr/>
            </p:nvSpPr>
            <p:spPr bwMode="auto">
              <a:xfrm>
                <a:off x="4223" y="3749"/>
                <a:ext cx="242" cy="27"/>
              </a:xfrm>
              <a:custGeom>
                <a:avLst/>
                <a:gdLst/>
                <a:ahLst/>
                <a:cxnLst>
                  <a:cxn ang="0">
                    <a:pos x="0" y="124"/>
                  </a:cxn>
                  <a:cxn ang="0">
                    <a:pos x="626" y="159"/>
                  </a:cxn>
                  <a:cxn ang="0">
                    <a:pos x="1454" y="0"/>
                  </a:cxn>
                  <a:cxn ang="0">
                    <a:pos x="845" y="0"/>
                  </a:cxn>
                  <a:cxn ang="0">
                    <a:pos x="0" y="124"/>
                  </a:cxn>
                </a:cxnLst>
                <a:rect l="0" t="0" r="r" b="b"/>
                <a:pathLst>
                  <a:path w="1454" h="159">
                    <a:moveTo>
                      <a:pt x="0" y="124"/>
                    </a:moveTo>
                    <a:lnTo>
                      <a:pt x="626" y="159"/>
                    </a:lnTo>
                    <a:lnTo>
                      <a:pt x="1454" y="0"/>
                    </a:lnTo>
                    <a:lnTo>
                      <a:pt x="845" y="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5" name="Freeform 147"/>
              <p:cNvSpPr>
                <a:spLocks/>
              </p:cNvSpPr>
              <p:nvPr/>
            </p:nvSpPr>
            <p:spPr bwMode="auto">
              <a:xfrm>
                <a:off x="4302" y="3742"/>
                <a:ext cx="88" cy="25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132"/>
                  </a:cxn>
                  <a:cxn ang="0">
                    <a:pos x="246" y="148"/>
                  </a:cxn>
                  <a:cxn ang="0">
                    <a:pos x="527" y="95"/>
                  </a:cxn>
                  <a:cxn ang="0">
                    <a:pos x="527" y="0"/>
                  </a:cxn>
                  <a:cxn ang="0">
                    <a:pos x="0" y="85"/>
                  </a:cxn>
                </a:cxnLst>
                <a:rect l="0" t="0" r="r" b="b"/>
                <a:pathLst>
                  <a:path w="527" h="148">
                    <a:moveTo>
                      <a:pt x="0" y="85"/>
                    </a:moveTo>
                    <a:lnTo>
                      <a:pt x="0" y="132"/>
                    </a:lnTo>
                    <a:lnTo>
                      <a:pt x="246" y="148"/>
                    </a:lnTo>
                    <a:lnTo>
                      <a:pt x="527" y="95"/>
                    </a:lnTo>
                    <a:lnTo>
                      <a:pt x="527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6" name="Freeform 148"/>
              <p:cNvSpPr>
                <a:spLocks/>
              </p:cNvSpPr>
              <p:nvPr/>
            </p:nvSpPr>
            <p:spPr bwMode="auto">
              <a:xfrm>
                <a:off x="4325" y="3637"/>
                <a:ext cx="113" cy="121"/>
              </a:xfrm>
              <a:custGeom>
                <a:avLst/>
                <a:gdLst/>
                <a:ahLst/>
                <a:cxnLst>
                  <a:cxn ang="0">
                    <a:pos x="95" y="726"/>
                  </a:cxn>
                  <a:cxn ang="0">
                    <a:pos x="0" y="24"/>
                  </a:cxn>
                  <a:cxn ang="0">
                    <a:pos x="579" y="0"/>
                  </a:cxn>
                  <a:cxn ang="0">
                    <a:pos x="673" y="626"/>
                  </a:cxn>
                  <a:cxn ang="0">
                    <a:pos x="95" y="726"/>
                  </a:cxn>
                </a:cxnLst>
                <a:rect l="0" t="0" r="r" b="b"/>
                <a:pathLst>
                  <a:path w="673" h="726">
                    <a:moveTo>
                      <a:pt x="95" y="726"/>
                    </a:moveTo>
                    <a:lnTo>
                      <a:pt x="0" y="24"/>
                    </a:lnTo>
                    <a:lnTo>
                      <a:pt x="579" y="0"/>
                    </a:lnTo>
                    <a:lnTo>
                      <a:pt x="673" y="626"/>
                    </a:lnTo>
                    <a:lnTo>
                      <a:pt x="95" y="726"/>
                    </a:lnTo>
                    <a:close/>
                  </a:path>
                </a:pathLst>
              </a:custGeom>
              <a:solidFill>
                <a:srgbClr val="A0A0A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7" name="Freeform 149"/>
              <p:cNvSpPr>
                <a:spLocks/>
              </p:cNvSpPr>
              <p:nvPr/>
            </p:nvSpPr>
            <p:spPr bwMode="auto">
              <a:xfrm>
                <a:off x="4241" y="3641"/>
                <a:ext cx="100" cy="120"/>
              </a:xfrm>
              <a:custGeom>
                <a:avLst/>
                <a:gdLst/>
                <a:ahLst/>
                <a:cxnLst>
                  <a:cxn ang="0">
                    <a:pos x="503" y="0"/>
                  </a:cxn>
                  <a:cxn ang="0">
                    <a:pos x="0" y="160"/>
                  </a:cxn>
                  <a:cxn ang="0">
                    <a:pos x="71" y="721"/>
                  </a:cxn>
                  <a:cxn ang="0">
                    <a:pos x="598" y="703"/>
                  </a:cxn>
                  <a:cxn ang="0">
                    <a:pos x="503" y="0"/>
                  </a:cxn>
                </a:cxnLst>
                <a:rect l="0" t="0" r="r" b="b"/>
                <a:pathLst>
                  <a:path w="598" h="721">
                    <a:moveTo>
                      <a:pt x="503" y="0"/>
                    </a:moveTo>
                    <a:lnTo>
                      <a:pt x="0" y="160"/>
                    </a:lnTo>
                    <a:lnTo>
                      <a:pt x="71" y="721"/>
                    </a:lnTo>
                    <a:lnTo>
                      <a:pt x="598" y="703"/>
                    </a:lnTo>
                    <a:lnTo>
                      <a:pt x="503" y="0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8" name="Freeform 150"/>
              <p:cNvSpPr>
                <a:spLocks/>
              </p:cNvSpPr>
              <p:nvPr/>
            </p:nvSpPr>
            <p:spPr bwMode="auto">
              <a:xfrm>
                <a:off x="4344" y="3649"/>
                <a:ext cx="81" cy="91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8" y="547"/>
                  </a:cxn>
                  <a:cxn ang="0">
                    <a:pos x="483" y="485"/>
                  </a:cxn>
                  <a:cxn ang="0">
                    <a:pos x="412" y="0"/>
                  </a:cxn>
                  <a:cxn ang="0">
                    <a:pos x="0" y="24"/>
                  </a:cxn>
                </a:cxnLst>
                <a:rect l="0" t="0" r="r" b="b"/>
                <a:pathLst>
                  <a:path w="483" h="547">
                    <a:moveTo>
                      <a:pt x="0" y="24"/>
                    </a:moveTo>
                    <a:lnTo>
                      <a:pt x="68" y="547"/>
                    </a:lnTo>
                    <a:lnTo>
                      <a:pt x="483" y="485"/>
                    </a:lnTo>
                    <a:lnTo>
                      <a:pt x="412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59" name="Freeform 151"/>
              <p:cNvSpPr>
                <a:spLocks/>
              </p:cNvSpPr>
              <p:nvPr/>
            </p:nvSpPr>
            <p:spPr bwMode="auto">
              <a:xfrm>
                <a:off x="4376" y="3759"/>
                <a:ext cx="79" cy="56"/>
              </a:xfrm>
              <a:custGeom>
                <a:avLst/>
                <a:gdLst/>
                <a:ahLst/>
                <a:cxnLst>
                  <a:cxn ang="0">
                    <a:pos x="475" y="0"/>
                  </a:cxn>
                  <a:cxn ang="0">
                    <a:pos x="0" y="102"/>
                  </a:cxn>
                  <a:cxn ang="0">
                    <a:pos x="0" y="339"/>
                  </a:cxn>
                  <a:cxn ang="0">
                    <a:pos x="475" y="191"/>
                  </a:cxn>
                  <a:cxn ang="0">
                    <a:pos x="475" y="0"/>
                  </a:cxn>
                </a:cxnLst>
                <a:rect l="0" t="0" r="r" b="b"/>
                <a:pathLst>
                  <a:path w="475" h="339">
                    <a:moveTo>
                      <a:pt x="475" y="0"/>
                    </a:moveTo>
                    <a:lnTo>
                      <a:pt x="0" y="102"/>
                    </a:lnTo>
                    <a:lnTo>
                      <a:pt x="0" y="339"/>
                    </a:lnTo>
                    <a:lnTo>
                      <a:pt x="475" y="191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0" name="Line 152"/>
              <p:cNvSpPr>
                <a:spLocks noChangeShapeType="1"/>
              </p:cNvSpPr>
              <p:nvPr/>
            </p:nvSpPr>
            <p:spPr bwMode="auto">
              <a:xfrm flipV="1">
                <a:off x="4428" y="3772"/>
                <a:ext cx="20" cy="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1" name="Line 153"/>
              <p:cNvSpPr>
                <a:spLocks noChangeShapeType="1"/>
              </p:cNvSpPr>
              <p:nvPr/>
            </p:nvSpPr>
            <p:spPr bwMode="auto">
              <a:xfrm flipH="1">
                <a:off x="4390" y="3780"/>
                <a:ext cx="27" cy="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2" name="Line 154"/>
              <p:cNvSpPr>
                <a:spLocks noChangeShapeType="1"/>
              </p:cNvSpPr>
              <p:nvPr/>
            </p:nvSpPr>
            <p:spPr bwMode="auto">
              <a:xfrm>
                <a:off x="4422" y="3765"/>
                <a:ext cx="1" cy="36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3" name="Line 155"/>
              <p:cNvSpPr>
                <a:spLocks noChangeShapeType="1"/>
              </p:cNvSpPr>
              <p:nvPr/>
            </p:nvSpPr>
            <p:spPr bwMode="auto">
              <a:xfrm>
                <a:off x="4384" y="3774"/>
                <a:ext cx="1" cy="3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4" name="Line 156"/>
              <p:cNvSpPr>
                <a:spLocks noChangeShapeType="1"/>
              </p:cNvSpPr>
              <p:nvPr/>
            </p:nvSpPr>
            <p:spPr bwMode="auto">
              <a:xfrm flipH="1">
                <a:off x="4384" y="3773"/>
                <a:ext cx="71" cy="1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5" name="Line 157"/>
              <p:cNvSpPr>
                <a:spLocks noChangeShapeType="1"/>
              </p:cNvSpPr>
              <p:nvPr/>
            </p:nvSpPr>
            <p:spPr bwMode="auto">
              <a:xfrm flipV="1">
                <a:off x="4384" y="3767"/>
                <a:ext cx="71" cy="17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6" name="Freeform 158"/>
              <p:cNvSpPr>
                <a:spLocks/>
              </p:cNvSpPr>
              <p:nvPr/>
            </p:nvSpPr>
            <p:spPr bwMode="auto">
              <a:xfrm>
                <a:off x="4360" y="3813"/>
                <a:ext cx="8" cy="2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29"/>
                  </a:cxn>
                  <a:cxn ang="0">
                    <a:pos x="39" y="138"/>
                  </a:cxn>
                  <a:cxn ang="0">
                    <a:pos x="54" y="7"/>
                  </a:cxn>
                  <a:cxn ang="0">
                    <a:pos x="16" y="0"/>
                  </a:cxn>
                </a:cxnLst>
                <a:rect l="0" t="0" r="r" b="b"/>
                <a:pathLst>
                  <a:path w="54" h="138">
                    <a:moveTo>
                      <a:pt x="16" y="0"/>
                    </a:moveTo>
                    <a:lnTo>
                      <a:pt x="0" y="129"/>
                    </a:lnTo>
                    <a:lnTo>
                      <a:pt x="39" y="138"/>
                    </a:lnTo>
                    <a:lnTo>
                      <a:pt x="54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7" name="Freeform 159"/>
              <p:cNvSpPr>
                <a:spLocks/>
              </p:cNvSpPr>
              <p:nvPr/>
            </p:nvSpPr>
            <p:spPr bwMode="auto">
              <a:xfrm>
                <a:off x="4366" y="3816"/>
                <a:ext cx="24" cy="19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0" y="119"/>
                  </a:cxn>
                  <a:cxn ang="0">
                    <a:pos x="146" y="59"/>
                  </a:cxn>
                  <a:cxn ang="0">
                    <a:pos x="88" y="41"/>
                  </a:cxn>
                  <a:cxn ang="0">
                    <a:pos x="37" y="68"/>
                  </a:cxn>
                  <a:cxn ang="0">
                    <a:pos x="53" y="0"/>
                  </a:cxn>
                  <a:cxn ang="0">
                    <a:pos x="12" y="4"/>
                  </a:cxn>
                </a:cxnLst>
                <a:rect l="0" t="0" r="r" b="b"/>
                <a:pathLst>
                  <a:path w="146" h="119">
                    <a:moveTo>
                      <a:pt x="12" y="4"/>
                    </a:moveTo>
                    <a:lnTo>
                      <a:pt x="0" y="119"/>
                    </a:lnTo>
                    <a:lnTo>
                      <a:pt x="146" y="59"/>
                    </a:lnTo>
                    <a:lnTo>
                      <a:pt x="88" y="41"/>
                    </a:lnTo>
                    <a:lnTo>
                      <a:pt x="37" y="68"/>
                    </a:lnTo>
                    <a:lnTo>
                      <a:pt x="53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8" name="Freeform 160"/>
              <p:cNvSpPr>
                <a:spLocks/>
              </p:cNvSpPr>
              <p:nvPr/>
            </p:nvSpPr>
            <p:spPr bwMode="auto">
              <a:xfrm>
                <a:off x="4351" y="3760"/>
                <a:ext cx="185" cy="86"/>
              </a:xfrm>
              <a:custGeom>
                <a:avLst/>
                <a:gdLst/>
                <a:ahLst/>
                <a:cxnLst>
                  <a:cxn ang="0">
                    <a:pos x="0" y="218"/>
                  </a:cxn>
                  <a:cxn ang="0">
                    <a:pos x="533" y="515"/>
                  </a:cxn>
                  <a:cxn ang="0">
                    <a:pos x="1112" y="225"/>
                  </a:cxn>
                  <a:cxn ang="0">
                    <a:pos x="668" y="0"/>
                  </a:cxn>
                  <a:cxn ang="0">
                    <a:pos x="0" y="218"/>
                  </a:cxn>
                </a:cxnLst>
                <a:rect l="0" t="0" r="r" b="b"/>
                <a:pathLst>
                  <a:path w="1112" h="515">
                    <a:moveTo>
                      <a:pt x="0" y="218"/>
                    </a:moveTo>
                    <a:lnTo>
                      <a:pt x="533" y="515"/>
                    </a:lnTo>
                    <a:lnTo>
                      <a:pt x="1112" y="225"/>
                    </a:lnTo>
                    <a:lnTo>
                      <a:pt x="668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69" name="Freeform 161"/>
              <p:cNvSpPr>
                <a:spLocks/>
              </p:cNvSpPr>
              <p:nvPr/>
            </p:nvSpPr>
            <p:spPr bwMode="auto">
              <a:xfrm>
                <a:off x="4372" y="3709"/>
                <a:ext cx="93" cy="6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56" y="301"/>
                  </a:cxn>
                  <a:cxn ang="0">
                    <a:pos x="540" y="364"/>
                  </a:cxn>
                  <a:cxn ang="0">
                    <a:pos x="0" y="58"/>
                  </a:cxn>
                  <a:cxn ang="0">
                    <a:pos x="19" y="0"/>
                  </a:cxn>
                </a:cxnLst>
                <a:rect l="0" t="0" r="r" b="b"/>
                <a:pathLst>
                  <a:path w="556" h="364">
                    <a:moveTo>
                      <a:pt x="19" y="0"/>
                    </a:moveTo>
                    <a:lnTo>
                      <a:pt x="556" y="301"/>
                    </a:lnTo>
                    <a:lnTo>
                      <a:pt x="540" y="364"/>
                    </a:lnTo>
                    <a:lnTo>
                      <a:pt x="0" y="5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0" name="Freeform 162"/>
              <p:cNvSpPr>
                <a:spLocks/>
              </p:cNvSpPr>
              <p:nvPr/>
            </p:nvSpPr>
            <p:spPr bwMode="auto">
              <a:xfrm>
                <a:off x="4463" y="3710"/>
                <a:ext cx="99" cy="60"/>
              </a:xfrm>
              <a:custGeom>
                <a:avLst/>
                <a:gdLst/>
                <a:ahLst/>
                <a:cxnLst>
                  <a:cxn ang="0">
                    <a:pos x="0" y="357"/>
                  </a:cxn>
                  <a:cxn ang="0">
                    <a:pos x="18" y="290"/>
                  </a:cxn>
                  <a:cxn ang="0">
                    <a:pos x="595" y="0"/>
                  </a:cxn>
                  <a:cxn ang="0">
                    <a:pos x="574" y="53"/>
                  </a:cxn>
                  <a:cxn ang="0">
                    <a:pos x="0" y="357"/>
                  </a:cxn>
                </a:cxnLst>
                <a:rect l="0" t="0" r="r" b="b"/>
                <a:pathLst>
                  <a:path w="595" h="357">
                    <a:moveTo>
                      <a:pt x="0" y="357"/>
                    </a:moveTo>
                    <a:lnTo>
                      <a:pt x="18" y="290"/>
                    </a:lnTo>
                    <a:lnTo>
                      <a:pt x="595" y="0"/>
                    </a:lnTo>
                    <a:lnTo>
                      <a:pt x="574" y="53"/>
                    </a:lnTo>
                    <a:lnTo>
                      <a:pt x="0" y="357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1" name="Freeform 163"/>
              <p:cNvSpPr>
                <a:spLocks/>
              </p:cNvSpPr>
              <p:nvPr/>
            </p:nvSpPr>
            <p:spPr bwMode="auto">
              <a:xfrm>
                <a:off x="4412" y="3713"/>
                <a:ext cx="75" cy="38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156" y="0"/>
                  </a:cxn>
                  <a:cxn ang="0">
                    <a:pos x="449" y="159"/>
                  </a:cxn>
                  <a:cxn ang="0">
                    <a:pos x="300" y="228"/>
                  </a:cxn>
                  <a:cxn ang="0">
                    <a:pos x="0" y="60"/>
                  </a:cxn>
                </a:cxnLst>
                <a:rect l="0" t="0" r="r" b="b"/>
                <a:pathLst>
                  <a:path w="449" h="228">
                    <a:moveTo>
                      <a:pt x="0" y="60"/>
                    </a:moveTo>
                    <a:lnTo>
                      <a:pt x="156" y="0"/>
                    </a:lnTo>
                    <a:lnTo>
                      <a:pt x="449" y="159"/>
                    </a:lnTo>
                    <a:lnTo>
                      <a:pt x="300" y="228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2" name="Freeform 164"/>
              <p:cNvSpPr>
                <a:spLocks/>
              </p:cNvSpPr>
              <p:nvPr/>
            </p:nvSpPr>
            <p:spPr bwMode="auto">
              <a:xfrm>
                <a:off x="4442" y="3687"/>
                <a:ext cx="110" cy="51"/>
              </a:xfrm>
              <a:custGeom>
                <a:avLst/>
                <a:gdLst/>
                <a:ahLst/>
                <a:cxnLst>
                  <a:cxn ang="0">
                    <a:pos x="0" y="148"/>
                  </a:cxn>
                  <a:cxn ang="0">
                    <a:pos x="288" y="306"/>
                  </a:cxn>
                  <a:cxn ang="0">
                    <a:pos x="660" y="131"/>
                  </a:cxn>
                  <a:cxn ang="0">
                    <a:pos x="390" y="0"/>
                  </a:cxn>
                  <a:cxn ang="0">
                    <a:pos x="0" y="148"/>
                  </a:cxn>
                </a:cxnLst>
                <a:rect l="0" t="0" r="r" b="b"/>
                <a:pathLst>
                  <a:path w="660" h="306">
                    <a:moveTo>
                      <a:pt x="0" y="148"/>
                    </a:moveTo>
                    <a:lnTo>
                      <a:pt x="288" y="306"/>
                    </a:lnTo>
                    <a:lnTo>
                      <a:pt x="660" y="131"/>
                    </a:lnTo>
                    <a:lnTo>
                      <a:pt x="390" y="0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3" name="Freeform 165"/>
              <p:cNvSpPr>
                <a:spLocks/>
              </p:cNvSpPr>
              <p:nvPr/>
            </p:nvSpPr>
            <p:spPr bwMode="auto">
              <a:xfrm>
                <a:off x="4385" y="3676"/>
                <a:ext cx="121" cy="46"/>
              </a:xfrm>
              <a:custGeom>
                <a:avLst/>
                <a:gdLst/>
                <a:ahLst/>
                <a:cxnLst>
                  <a:cxn ang="0">
                    <a:pos x="152" y="279"/>
                  </a:cxn>
                  <a:cxn ang="0">
                    <a:pos x="0" y="201"/>
                  </a:cxn>
                  <a:cxn ang="0">
                    <a:pos x="611" y="0"/>
                  </a:cxn>
                  <a:cxn ang="0">
                    <a:pos x="728" y="57"/>
                  </a:cxn>
                  <a:cxn ang="0">
                    <a:pos x="152" y="279"/>
                  </a:cxn>
                </a:cxnLst>
                <a:rect l="0" t="0" r="r" b="b"/>
                <a:pathLst>
                  <a:path w="728" h="279">
                    <a:moveTo>
                      <a:pt x="152" y="279"/>
                    </a:moveTo>
                    <a:lnTo>
                      <a:pt x="0" y="201"/>
                    </a:lnTo>
                    <a:lnTo>
                      <a:pt x="611" y="0"/>
                    </a:lnTo>
                    <a:lnTo>
                      <a:pt x="728" y="57"/>
                    </a:lnTo>
                    <a:lnTo>
                      <a:pt x="152" y="279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4" name="Line 166"/>
              <p:cNvSpPr>
                <a:spLocks noChangeShapeType="1"/>
              </p:cNvSpPr>
              <p:nvPr/>
            </p:nvSpPr>
            <p:spPr bwMode="auto">
              <a:xfrm flipV="1">
                <a:off x="4388" y="3677"/>
                <a:ext cx="103" cy="3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5" name="Line 167"/>
              <p:cNvSpPr>
                <a:spLocks noChangeShapeType="1"/>
              </p:cNvSpPr>
              <p:nvPr/>
            </p:nvSpPr>
            <p:spPr bwMode="auto">
              <a:xfrm flipV="1">
                <a:off x="4397" y="3680"/>
                <a:ext cx="100" cy="3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6" name="Line 168"/>
              <p:cNvSpPr>
                <a:spLocks noChangeShapeType="1"/>
              </p:cNvSpPr>
              <p:nvPr/>
            </p:nvSpPr>
            <p:spPr bwMode="auto">
              <a:xfrm flipV="1">
                <a:off x="4403" y="3683"/>
                <a:ext cx="98" cy="37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7" name="Line 169"/>
              <p:cNvSpPr>
                <a:spLocks noChangeShapeType="1"/>
              </p:cNvSpPr>
              <p:nvPr/>
            </p:nvSpPr>
            <p:spPr bwMode="auto">
              <a:xfrm flipV="1">
                <a:off x="4418" y="3689"/>
                <a:ext cx="96" cy="39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8" name="Line 170"/>
              <p:cNvSpPr>
                <a:spLocks noChangeShapeType="1"/>
              </p:cNvSpPr>
              <p:nvPr/>
            </p:nvSpPr>
            <p:spPr bwMode="auto">
              <a:xfrm flipV="1">
                <a:off x="4426" y="3693"/>
                <a:ext cx="95" cy="39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79" name="Line 171"/>
              <p:cNvSpPr>
                <a:spLocks noChangeShapeType="1"/>
              </p:cNvSpPr>
              <p:nvPr/>
            </p:nvSpPr>
            <p:spPr bwMode="auto">
              <a:xfrm flipV="1">
                <a:off x="4433" y="3696"/>
                <a:ext cx="96" cy="4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0" name="Line 172"/>
              <p:cNvSpPr>
                <a:spLocks noChangeShapeType="1"/>
              </p:cNvSpPr>
              <p:nvPr/>
            </p:nvSpPr>
            <p:spPr bwMode="auto">
              <a:xfrm flipV="1">
                <a:off x="4443" y="3700"/>
                <a:ext cx="92" cy="4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1" name="Line 173"/>
              <p:cNvSpPr>
                <a:spLocks noChangeShapeType="1"/>
              </p:cNvSpPr>
              <p:nvPr/>
            </p:nvSpPr>
            <p:spPr bwMode="auto">
              <a:xfrm flipV="1">
                <a:off x="4452" y="3704"/>
                <a:ext cx="91" cy="42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2" name="Line 174"/>
              <p:cNvSpPr>
                <a:spLocks noChangeShapeType="1"/>
              </p:cNvSpPr>
              <p:nvPr/>
            </p:nvSpPr>
            <p:spPr bwMode="auto">
              <a:xfrm>
                <a:off x="4420" y="3720"/>
                <a:ext cx="50" cy="28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3" name="Line 175"/>
              <p:cNvSpPr>
                <a:spLocks noChangeShapeType="1"/>
              </p:cNvSpPr>
              <p:nvPr/>
            </p:nvSpPr>
            <p:spPr bwMode="auto">
              <a:xfrm>
                <a:off x="4431" y="3716"/>
                <a:ext cx="48" cy="27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4" name="Line 176"/>
              <p:cNvSpPr>
                <a:spLocks noChangeShapeType="1"/>
              </p:cNvSpPr>
              <p:nvPr/>
            </p:nvSpPr>
            <p:spPr bwMode="auto">
              <a:xfrm>
                <a:off x="4453" y="3708"/>
                <a:ext cx="47" cy="25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5" name="Line 177"/>
              <p:cNvSpPr>
                <a:spLocks noChangeShapeType="1"/>
              </p:cNvSpPr>
              <p:nvPr/>
            </p:nvSpPr>
            <p:spPr bwMode="auto">
              <a:xfrm>
                <a:off x="4464" y="3703"/>
                <a:ext cx="46" cy="2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6" name="Line 178"/>
              <p:cNvSpPr>
                <a:spLocks noChangeShapeType="1"/>
              </p:cNvSpPr>
              <p:nvPr/>
            </p:nvSpPr>
            <p:spPr bwMode="auto">
              <a:xfrm>
                <a:off x="4475" y="3699"/>
                <a:ext cx="46" cy="2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7" name="Line 179"/>
              <p:cNvSpPr>
                <a:spLocks noChangeShapeType="1"/>
              </p:cNvSpPr>
              <p:nvPr/>
            </p:nvSpPr>
            <p:spPr bwMode="auto">
              <a:xfrm>
                <a:off x="4485" y="3695"/>
                <a:ext cx="45" cy="25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8" name="Line 180"/>
              <p:cNvSpPr>
                <a:spLocks noChangeShapeType="1"/>
              </p:cNvSpPr>
              <p:nvPr/>
            </p:nvSpPr>
            <p:spPr bwMode="auto">
              <a:xfrm>
                <a:off x="4495" y="3691"/>
                <a:ext cx="45" cy="23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89" name="Line 181"/>
              <p:cNvSpPr>
                <a:spLocks noChangeShapeType="1"/>
              </p:cNvSpPr>
              <p:nvPr/>
            </p:nvSpPr>
            <p:spPr bwMode="auto">
              <a:xfrm>
                <a:off x="4399" y="3704"/>
                <a:ext cx="24" cy="13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0" name="Line 182"/>
              <p:cNvSpPr>
                <a:spLocks noChangeShapeType="1"/>
              </p:cNvSpPr>
              <p:nvPr/>
            </p:nvSpPr>
            <p:spPr bwMode="auto">
              <a:xfrm>
                <a:off x="4415" y="3699"/>
                <a:ext cx="22" cy="12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1" name="Line 183"/>
              <p:cNvSpPr>
                <a:spLocks noChangeShapeType="1"/>
              </p:cNvSpPr>
              <p:nvPr/>
            </p:nvSpPr>
            <p:spPr bwMode="auto">
              <a:xfrm>
                <a:off x="4429" y="3694"/>
                <a:ext cx="23" cy="12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2" name="Line 184"/>
              <p:cNvSpPr>
                <a:spLocks noChangeShapeType="1"/>
              </p:cNvSpPr>
              <p:nvPr/>
            </p:nvSpPr>
            <p:spPr bwMode="auto">
              <a:xfrm>
                <a:off x="4443" y="3690"/>
                <a:ext cx="22" cy="1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3" name="Line 185"/>
              <p:cNvSpPr>
                <a:spLocks noChangeShapeType="1"/>
              </p:cNvSpPr>
              <p:nvPr/>
            </p:nvSpPr>
            <p:spPr bwMode="auto">
              <a:xfrm>
                <a:off x="4457" y="3685"/>
                <a:ext cx="21" cy="1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4" name="Line 186"/>
              <p:cNvSpPr>
                <a:spLocks noChangeShapeType="1"/>
              </p:cNvSpPr>
              <p:nvPr/>
            </p:nvSpPr>
            <p:spPr bwMode="auto">
              <a:xfrm>
                <a:off x="4473" y="3680"/>
                <a:ext cx="20" cy="1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5" name="Freeform 187"/>
              <p:cNvSpPr>
                <a:spLocks/>
              </p:cNvSpPr>
              <p:nvPr/>
            </p:nvSpPr>
            <p:spPr bwMode="auto">
              <a:xfrm>
                <a:off x="4407" y="4001"/>
                <a:ext cx="113" cy="58"/>
              </a:xfrm>
              <a:custGeom>
                <a:avLst/>
                <a:gdLst/>
                <a:ahLst/>
                <a:cxnLst>
                  <a:cxn ang="0">
                    <a:pos x="405" y="12"/>
                  </a:cxn>
                  <a:cxn ang="0">
                    <a:pos x="411" y="102"/>
                  </a:cxn>
                  <a:cxn ang="0">
                    <a:pos x="232" y="186"/>
                  </a:cxn>
                  <a:cxn ang="0">
                    <a:pos x="83" y="223"/>
                  </a:cxn>
                  <a:cxn ang="0">
                    <a:pos x="0" y="259"/>
                  </a:cxn>
                  <a:cxn ang="0">
                    <a:pos x="5" y="307"/>
                  </a:cxn>
                  <a:cxn ang="0">
                    <a:pos x="113" y="338"/>
                  </a:cxn>
                  <a:cxn ang="0">
                    <a:pos x="274" y="348"/>
                  </a:cxn>
                  <a:cxn ang="0">
                    <a:pos x="411" y="325"/>
                  </a:cxn>
                  <a:cxn ang="0">
                    <a:pos x="494" y="302"/>
                  </a:cxn>
                  <a:cxn ang="0">
                    <a:pos x="499" y="328"/>
                  </a:cxn>
                  <a:cxn ang="0">
                    <a:pos x="607" y="325"/>
                  </a:cxn>
                  <a:cxn ang="0">
                    <a:pos x="673" y="313"/>
                  </a:cxn>
                  <a:cxn ang="0">
                    <a:pos x="673" y="265"/>
                  </a:cxn>
                  <a:cxn ang="0">
                    <a:pos x="680" y="238"/>
                  </a:cxn>
                  <a:cxn ang="0">
                    <a:pos x="680" y="170"/>
                  </a:cxn>
                  <a:cxn ang="0">
                    <a:pos x="661" y="132"/>
                  </a:cxn>
                  <a:cxn ang="0">
                    <a:pos x="627" y="90"/>
                  </a:cxn>
                  <a:cxn ang="0">
                    <a:pos x="620" y="0"/>
                  </a:cxn>
                  <a:cxn ang="0">
                    <a:pos x="405" y="12"/>
                  </a:cxn>
                </a:cxnLst>
                <a:rect l="0" t="0" r="r" b="b"/>
                <a:pathLst>
                  <a:path w="680" h="348">
                    <a:moveTo>
                      <a:pt x="405" y="12"/>
                    </a:moveTo>
                    <a:lnTo>
                      <a:pt x="411" y="102"/>
                    </a:lnTo>
                    <a:lnTo>
                      <a:pt x="232" y="186"/>
                    </a:lnTo>
                    <a:lnTo>
                      <a:pt x="83" y="223"/>
                    </a:lnTo>
                    <a:lnTo>
                      <a:pt x="0" y="259"/>
                    </a:lnTo>
                    <a:lnTo>
                      <a:pt x="5" y="307"/>
                    </a:lnTo>
                    <a:lnTo>
                      <a:pt x="113" y="338"/>
                    </a:lnTo>
                    <a:lnTo>
                      <a:pt x="274" y="348"/>
                    </a:lnTo>
                    <a:lnTo>
                      <a:pt x="411" y="325"/>
                    </a:lnTo>
                    <a:lnTo>
                      <a:pt x="494" y="302"/>
                    </a:lnTo>
                    <a:lnTo>
                      <a:pt x="499" y="328"/>
                    </a:lnTo>
                    <a:lnTo>
                      <a:pt x="607" y="325"/>
                    </a:lnTo>
                    <a:lnTo>
                      <a:pt x="673" y="313"/>
                    </a:lnTo>
                    <a:lnTo>
                      <a:pt x="673" y="265"/>
                    </a:lnTo>
                    <a:lnTo>
                      <a:pt x="680" y="238"/>
                    </a:lnTo>
                    <a:lnTo>
                      <a:pt x="680" y="170"/>
                    </a:lnTo>
                    <a:lnTo>
                      <a:pt x="661" y="132"/>
                    </a:lnTo>
                    <a:lnTo>
                      <a:pt x="627" y="90"/>
                    </a:lnTo>
                    <a:lnTo>
                      <a:pt x="620" y="0"/>
                    </a:lnTo>
                    <a:lnTo>
                      <a:pt x="405" y="12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6" name="Freeform 188"/>
              <p:cNvSpPr>
                <a:spLocks/>
              </p:cNvSpPr>
              <p:nvPr/>
            </p:nvSpPr>
            <p:spPr bwMode="auto">
              <a:xfrm>
                <a:off x="4448" y="4022"/>
                <a:ext cx="35" cy="18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206" y="58"/>
                  </a:cxn>
                  <a:cxn ang="0">
                    <a:pos x="21" y="110"/>
                  </a:cxn>
                  <a:cxn ang="0">
                    <a:pos x="0" y="70"/>
                  </a:cxn>
                  <a:cxn ang="0">
                    <a:pos x="154" y="0"/>
                  </a:cxn>
                </a:cxnLst>
                <a:rect l="0" t="0" r="r" b="b"/>
                <a:pathLst>
                  <a:path w="206" h="110">
                    <a:moveTo>
                      <a:pt x="154" y="0"/>
                    </a:moveTo>
                    <a:lnTo>
                      <a:pt x="206" y="58"/>
                    </a:lnTo>
                    <a:lnTo>
                      <a:pt x="21" y="110"/>
                    </a:lnTo>
                    <a:lnTo>
                      <a:pt x="0" y="7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7" name="Freeform 189"/>
              <p:cNvSpPr>
                <a:spLocks/>
              </p:cNvSpPr>
              <p:nvPr/>
            </p:nvSpPr>
            <p:spPr bwMode="auto">
              <a:xfrm>
                <a:off x="4410" y="4035"/>
                <a:ext cx="39" cy="11"/>
              </a:xfrm>
              <a:custGeom>
                <a:avLst/>
                <a:gdLst/>
                <a:ahLst/>
                <a:cxnLst>
                  <a:cxn ang="0">
                    <a:pos x="205" y="0"/>
                  </a:cxn>
                  <a:cxn ang="0">
                    <a:pos x="232" y="32"/>
                  </a:cxn>
                  <a:cxn ang="0">
                    <a:pos x="118" y="62"/>
                  </a:cxn>
                  <a:cxn ang="0">
                    <a:pos x="65" y="69"/>
                  </a:cxn>
                  <a:cxn ang="0">
                    <a:pos x="0" y="64"/>
                  </a:cxn>
                  <a:cxn ang="0">
                    <a:pos x="69" y="30"/>
                  </a:cxn>
                  <a:cxn ang="0">
                    <a:pos x="205" y="0"/>
                  </a:cxn>
                </a:cxnLst>
                <a:rect l="0" t="0" r="r" b="b"/>
                <a:pathLst>
                  <a:path w="232" h="69">
                    <a:moveTo>
                      <a:pt x="205" y="0"/>
                    </a:moveTo>
                    <a:lnTo>
                      <a:pt x="232" y="32"/>
                    </a:lnTo>
                    <a:lnTo>
                      <a:pt x="118" y="62"/>
                    </a:lnTo>
                    <a:lnTo>
                      <a:pt x="65" y="69"/>
                    </a:lnTo>
                    <a:lnTo>
                      <a:pt x="0" y="64"/>
                    </a:lnTo>
                    <a:lnTo>
                      <a:pt x="69" y="30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8" name="Freeform 190"/>
              <p:cNvSpPr>
                <a:spLocks/>
              </p:cNvSpPr>
              <p:nvPr/>
            </p:nvSpPr>
            <p:spPr bwMode="auto">
              <a:xfrm>
                <a:off x="4409" y="4022"/>
                <a:ext cx="111" cy="34"/>
              </a:xfrm>
              <a:custGeom>
                <a:avLst/>
                <a:gdLst/>
                <a:ahLst/>
                <a:cxnLst>
                  <a:cxn ang="0">
                    <a:pos x="0" y="177"/>
                  </a:cxn>
                  <a:cxn ang="0">
                    <a:pos x="0" y="145"/>
                  </a:cxn>
                  <a:cxn ang="0">
                    <a:pos x="86" y="153"/>
                  </a:cxn>
                  <a:cxn ang="0">
                    <a:pos x="225" y="133"/>
                  </a:cxn>
                  <a:cxn ang="0">
                    <a:pos x="304" y="115"/>
                  </a:cxn>
                  <a:cxn ang="0">
                    <a:pos x="457" y="66"/>
                  </a:cxn>
                  <a:cxn ang="0">
                    <a:pos x="523" y="58"/>
                  </a:cxn>
                  <a:cxn ang="0">
                    <a:pos x="588" y="34"/>
                  </a:cxn>
                  <a:cxn ang="0">
                    <a:pos x="621" y="0"/>
                  </a:cxn>
                  <a:cxn ang="0">
                    <a:pos x="660" y="42"/>
                  </a:cxn>
                  <a:cxn ang="0">
                    <a:pos x="660" y="131"/>
                  </a:cxn>
                  <a:cxn ang="0">
                    <a:pos x="611" y="145"/>
                  </a:cxn>
                  <a:cxn ang="0">
                    <a:pos x="492" y="161"/>
                  </a:cxn>
                  <a:cxn ang="0">
                    <a:pos x="445" y="167"/>
                  </a:cxn>
                  <a:cxn ang="0">
                    <a:pos x="366" y="195"/>
                  </a:cxn>
                  <a:cxn ang="0">
                    <a:pos x="278" y="207"/>
                  </a:cxn>
                  <a:cxn ang="0">
                    <a:pos x="215" y="207"/>
                  </a:cxn>
                  <a:cxn ang="0">
                    <a:pos x="115" y="207"/>
                  </a:cxn>
                  <a:cxn ang="0">
                    <a:pos x="0" y="177"/>
                  </a:cxn>
                </a:cxnLst>
                <a:rect l="0" t="0" r="r" b="b"/>
                <a:pathLst>
                  <a:path w="660" h="207">
                    <a:moveTo>
                      <a:pt x="0" y="177"/>
                    </a:moveTo>
                    <a:lnTo>
                      <a:pt x="0" y="145"/>
                    </a:lnTo>
                    <a:lnTo>
                      <a:pt x="86" y="153"/>
                    </a:lnTo>
                    <a:lnTo>
                      <a:pt x="225" y="133"/>
                    </a:lnTo>
                    <a:lnTo>
                      <a:pt x="304" y="115"/>
                    </a:lnTo>
                    <a:lnTo>
                      <a:pt x="457" y="66"/>
                    </a:lnTo>
                    <a:lnTo>
                      <a:pt x="523" y="58"/>
                    </a:lnTo>
                    <a:lnTo>
                      <a:pt x="588" y="34"/>
                    </a:lnTo>
                    <a:lnTo>
                      <a:pt x="621" y="0"/>
                    </a:lnTo>
                    <a:lnTo>
                      <a:pt x="660" y="42"/>
                    </a:lnTo>
                    <a:lnTo>
                      <a:pt x="660" y="131"/>
                    </a:lnTo>
                    <a:lnTo>
                      <a:pt x="611" y="145"/>
                    </a:lnTo>
                    <a:lnTo>
                      <a:pt x="492" y="161"/>
                    </a:lnTo>
                    <a:lnTo>
                      <a:pt x="445" y="167"/>
                    </a:lnTo>
                    <a:lnTo>
                      <a:pt x="366" y="195"/>
                    </a:lnTo>
                    <a:lnTo>
                      <a:pt x="278" y="207"/>
                    </a:lnTo>
                    <a:lnTo>
                      <a:pt x="215" y="207"/>
                    </a:lnTo>
                    <a:lnTo>
                      <a:pt x="115" y="207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19999" name="Freeform 191"/>
              <p:cNvSpPr>
                <a:spLocks/>
              </p:cNvSpPr>
              <p:nvPr/>
            </p:nvSpPr>
            <p:spPr bwMode="auto">
              <a:xfrm>
                <a:off x="4475" y="4002"/>
                <a:ext cx="37" cy="28"/>
              </a:xfrm>
              <a:custGeom>
                <a:avLst/>
                <a:gdLst/>
                <a:ahLst/>
                <a:cxnLst>
                  <a:cxn ang="0">
                    <a:pos x="6" y="11"/>
                  </a:cxn>
                  <a:cxn ang="0">
                    <a:pos x="13" y="95"/>
                  </a:cxn>
                  <a:cxn ang="0">
                    <a:pos x="0" y="113"/>
                  </a:cxn>
                  <a:cxn ang="0">
                    <a:pos x="49" y="170"/>
                  </a:cxn>
                  <a:cxn ang="0">
                    <a:pos x="116" y="170"/>
                  </a:cxn>
                  <a:cxn ang="0">
                    <a:pos x="192" y="145"/>
                  </a:cxn>
                  <a:cxn ang="0">
                    <a:pos x="218" y="111"/>
                  </a:cxn>
                  <a:cxn ang="0">
                    <a:pos x="203" y="89"/>
                  </a:cxn>
                  <a:cxn ang="0">
                    <a:pos x="199" y="0"/>
                  </a:cxn>
                  <a:cxn ang="0">
                    <a:pos x="6" y="11"/>
                  </a:cxn>
                </a:cxnLst>
                <a:rect l="0" t="0" r="r" b="b"/>
                <a:pathLst>
                  <a:path w="218" h="170">
                    <a:moveTo>
                      <a:pt x="6" y="11"/>
                    </a:moveTo>
                    <a:lnTo>
                      <a:pt x="13" y="95"/>
                    </a:lnTo>
                    <a:lnTo>
                      <a:pt x="0" y="113"/>
                    </a:lnTo>
                    <a:lnTo>
                      <a:pt x="49" y="170"/>
                    </a:lnTo>
                    <a:lnTo>
                      <a:pt x="116" y="170"/>
                    </a:lnTo>
                    <a:lnTo>
                      <a:pt x="192" y="145"/>
                    </a:lnTo>
                    <a:lnTo>
                      <a:pt x="218" y="111"/>
                    </a:lnTo>
                    <a:lnTo>
                      <a:pt x="203" y="89"/>
                    </a:lnTo>
                    <a:lnTo>
                      <a:pt x="199" y="0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0" name="Freeform 192"/>
              <p:cNvSpPr>
                <a:spLocks/>
              </p:cNvSpPr>
              <p:nvPr/>
            </p:nvSpPr>
            <p:spPr bwMode="auto">
              <a:xfrm>
                <a:off x="4471" y="3899"/>
                <a:ext cx="47" cy="116"/>
              </a:xfrm>
              <a:custGeom>
                <a:avLst/>
                <a:gdLst/>
                <a:ahLst/>
                <a:cxnLst>
                  <a:cxn ang="0">
                    <a:pos x="263" y="15"/>
                  </a:cxn>
                  <a:cxn ang="0">
                    <a:pos x="281" y="251"/>
                  </a:cxn>
                  <a:cxn ang="0">
                    <a:pos x="277" y="446"/>
                  </a:cxn>
                  <a:cxn ang="0">
                    <a:pos x="287" y="665"/>
                  </a:cxn>
                  <a:cxn ang="0">
                    <a:pos x="146" y="696"/>
                  </a:cxn>
                  <a:cxn ang="0">
                    <a:pos x="10" y="696"/>
                  </a:cxn>
                  <a:cxn ang="0">
                    <a:pos x="0" y="0"/>
                  </a:cxn>
                  <a:cxn ang="0">
                    <a:pos x="263" y="15"/>
                  </a:cxn>
                </a:cxnLst>
                <a:rect l="0" t="0" r="r" b="b"/>
                <a:pathLst>
                  <a:path w="287" h="696">
                    <a:moveTo>
                      <a:pt x="263" y="15"/>
                    </a:moveTo>
                    <a:lnTo>
                      <a:pt x="281" y="251"/>
                    </a:lnTo>
                    <a:lnTo>
                      <a:pt x="277" y="446"/>
                    </a:lnTo>
                    <a:lnTo>
                      <a:pt x="287" y="665"/>
                    </a:lnTo>
                    <a:lnTo>
                      <a:pt x="146" y="696"/>
                    </a:lnTo>
                    <a:lnTo>
                      <a:pt x="10" y="696"/>
                    </a:lnTo>
                    <a:lnTo>
                      <a:pt x="0" y="0"/>
                    </a:lnTo>
                    <a:lnTo>
                      <a:pt x="263" y="15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1" name="Freeform 193"/>
              <p:cNvSpPr>
                <a:spLocks/>
              </p:cNvSpPr>
              <p:nvPr/>
            </p:nvSpPr>
            <p:spPr bwMode="auto">
              <a:xfrm>
                <a:off x="4473" y="3901"/>
                <a:ext cx="41" cy="112"/>
              </a:xfrm>
              <a:custGeom>
                <a:avLst/>
                <a:gdLst/>
                <a:ahLst/>
                <a:cxnLst>
                  <a:cxn ang="0">
                    <a:pos x="227" y="21"/>
                  </a:cxn>
                  <a:cxn ang="0">
                    <a:pos x="249" y="220"/>
                  </a:cxn>
                  <a:cxn ang="0">
                    <a:pos x="245" y="379"/>
                  </a:cxn>
                  <a:cxn ang="0">
                    <a:pos x="245" y="624"/>
                  </a:cxn>
                  <a:cxn ang="0">
                    <a:pos x="122" y="671"/>
                  </a:cxn>
                  <a:cxn ang="0">
                    <a:pos x="14" y="671"/>
                  </a:cxn>
                  <a:cxn ang="0">
                    <a:pos x="0" y="0"/>
                  </a:cxn>
                  <a:cxn ang="0">
                    <a:pos x="227" y="21"/>
                  </a:cxn>
                </a:cxnLst>
                <a:rect l="0" t="0" r="r" b="b"/>
                <a:pathLst>
                  <a:path w="249" h="671">
                    <a:moveTo>
                      <a:pt x="227" y="21"/>
                    </a:moveTo>
                    <a:lnTo>
                      <a:pt x="249" y="220"/>
                    </a:lnTo>
                    <a:lnTo>
                      <a:pt x="245" y="379"/>
                    </a:lnTo>
                    <a:lnTo>
                      <a:pt x="245" y="624"/>
                    </a:lnTo>
                    <a:lnTo>
                      <a:pt x="122" y="671"/>
                    </a:lnTo>
                    <a:lnTo>
                      <a:pt x="14" y="671"/>
                    </a:lnTo>
                    <a:lnTo>
                      <a:pt x="0" y="0"/>
                    </a:lnTo>
                    <a:lnTo>
                      <a:pt x="227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2" name="Freeform 194"/>
              <p:cNvSpPr>
                <a:spLocks/>
              </p:cNvSpPr>
              <p:nvPr/>
            </p:nvSpPr>
            <p:spPr bwMode="auto">
              <a:xfrm>
                <a:off x="4378" y="4018"/>
                <a:ext cx="115" cy="58"/>
              </a:xfrm>
              <a:custGeom>
                <a:avLst/>
                <a:gdLst/>
                <a:ahLst/>
                <a:cxnLst>
                  <a:cxn ang="0">
                    <a:pos x="410" y="12"/>
                  </a:cxn>
                  <a:cxn ang="0">
                    <a:pos x="417" y="102"/>
                  </a:cxn>
                  <a:cxn ang="0">
                    <a:pos x="236" y="187"/>
                  </a:cxn>
                  <a:cxn ang="0">
                    <a:pos x="84" y="223"/>
                  </a:cxn>
                  <a:cxn ang="0">
                    <a:pos x="0" y="259"/>
                  </a:cxn>
                  <a:cxn ang="0">
                    <a:pos x="5" y="308"/>
                  </a:cxn>
                  <a:cxn ang="0">
                    <a:pos x="114" y="338"/>
                  </a:cxn>
                  <a:cxn ang="0">
                    <a:pos x="278" y="350"/>
                  </a:cxn>
                  <a:cxn ang="0">
                    <a:pos x="417" y="326"/>
                  </a:cxn>
                  <a:cxn ang="0">
                    <a:pos x="501" y="302"/>
                  </a:cxn>
                  <a:cxn ang="0">
                    <a:pos x="506" y="328"/>
                  </a:cxn>
                  <a:cxn ang="0">
                    <a:pos x="616" y="326"/>
                  </a:cxn>
                  <a:cxn ang="0">
                    <a:pos x="683" y="313"/>
                  </a:cxn>
                  <a:cxn ang="0">
                    <a:pos x="683" y="265"/>
                  </a:cxn>
                  <a:cxn ang="0">
                    <a:pos x="691" y="239"/>
                  </a:cxn>
                  <a:cxn ang="0">
                    <a:pos x="691" y="171"/>
                  </a:cxn>
                  <a:cxn ang="0">
                    <a:pos x="670" y="133"/>
                  </a:cxn>
                  <a:cxn ang="0">
                    <a:pos x="636" y="92"/>
                  </a:cxn>
                  <a:cxn ang="0">
                    <a:pos x="629" y="0"/>
                  </a:cxn>
                  <a:cxn ang="0">
                    <a:pos x="410" y="12"/>
                  </a:cxn>
                </a:cxnLst>
                <a:rect l="0" t="0" r="r" b="b"/>
                <a:pathLst>
                  <a:path w="691" h="350">
                    <a:moveTo>
                      <a:pt x="410" y="12"/>
                    </a:moveTo>
                    <a:lnTo>
                      <a:pt x="417" y="102"/>
                    </a:lnTo>
                    <a:lnTo>
                      <a:pt x="236" y="187"/>
                    </a:lnTo>
                    <a:lnTo>
                      <a:pt x="84" y="223"/>
                    </a:lnTo>
                    <a:lnTo>
                      <a:pt x="0" y="259"/>
                    </a:lnTo>
                    <a:lnTo>
                      <a:pt x="5" y="308"/>
                    </a:lnTo>
                    <a:lnTo>
                      <a:pt x="114" y="338"/>
                    </a:lnTo>
                    <a:lnTo>
                      <a:pt x="278" y="350"/>
                    </a:lnTo>
                    <a:lnTo>
                      <a:pt x="417" y="326"/>
                    </a:lnTo>
                    <a:lnTo>
                      <a:pt x="501" y="302"/>
                    </a:lnTo>
                    <a:lnTo>
                      <a:pt x="506" y="328"/>
                    </a:lnTo>
                    <a:lnTo>
                      <a:pt x="616" y="326"/>
                    </a:lnTo>
                    <a:lnTo>
                      <a:pt x="683" y="313"/>
                    </a:lnTo>
                    <a:lnTo>
                      <a:pt x="683" y="265"/>
                    </a:lnTo>
                    <a:lnTo>
                      <a:pt x="691" y="239"/>
                    </a:lnTo>
                    <a:lnTo>
                      <a:pt x="691" y="171"/>
                    </a:lnTo>
                    <a:lnTo>
                      <a:pt x="670" y="133"/>
                    </a:lnTo>
                    <a:lnTo>
                      <a:pt x="636" y="92"/>
                    </a:lnTo>
                    <a:lnTo>
                      <a:pt x="629" y="0"/>
                    </a:lnTo>
                    <a:lnTo>
                      <a:pt x="410" y="12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3" name="Freeform 195"/>
              <p:cNvSpPr>
                <a:spLocks/>
              </p:cNvSpPr>
              <p:nvPr/>
            </p:nvSpPr>
            <p:spPr bwMode="auto">
              <a:xfrm>
                <a:off x="4420" y="4038"/>
                <a:ext cx="35" cy="19"/>
              </a:xfrm>
              <a:custGeom>
                <a:avLst/>
                <a:gdLst/>
                <a:ahLst/>
                <a:cxnLst>
                  <a:cxn ang="0">
                    <a:pos x="157" y="0"/>
                  </a:cxn>
                  <a:cxn ang="0">
                    <a:pos x="209" y="59"/>
                  </a:cxn>
                  <a:cxn ang="0">
                    <a:pos x="23" y="111"/>
                  </a:cxn>
                  <a:cxn ang="0">
                    <a:pos x="0" y="70"/>
                  </a:cxn>
                  <a:cxn ang="0">
                    <a:pos x="157" y="0"/>
                  </a:cxn>
                </a:cxnLst>
                <a:rect l="0" t="0" r="r" b="b"/>
                <a:pathLst>
                  <a:path w="209" h="111">
                    <a:moveTo>
                      <a:pt x="157" y="0"/>
                    </a:moveTo>
                    <a:lnTo>
                      <a:pt x="209" y="59"/>
                    </a:lnTo>
                    <a:lnTo>
                      <a:pt x="23" y="111"/>
                    </a:lnTo>
                    <a:lnTo>
                      <a:pt x="0" y="7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4" name="Freeform 196"/>
              <p:cNvSpPr>
                <a:spLocks/>
              </p:cNvSpPr>
              <p:nvPr/>
            </p:nvSpPr>
            <p:spPr bwMode="auto">
              <a:xfrm>
                <a:off x="4382" y="4051"/>
                <a:ext cx="39" cy="11"/>
              </a:xfrm>
              <a:custGeom>
                <a:avLst/>
                <a:gdLst/>
                <a:ahLst/>
                <a:cxnLst>
                  <a:cxn ang="0">
                    <a:pos x="209" y="0"/>
                  </a:cxn>
                  <a:cxn ang="0">
                    <a:pos x="236" y="30"/>
                  </a:cxn>
                  <a:cxn ang="0">
                    <a:pos x="121" y="60"/>
                  </a:cxn>
                  <a:cxn ang="0">
                    <a:pos x="66" y="67"/>
                  </a:cxn>
                  <a:cxn ang="0">
                    <a:pos x="0" y="62"/>
                  </a:cxn>
                  <a:cxn ang="0">
                    <a:pos x="71" y="28"/>
                  </a:cxn>
                  <a:cxn ang="0">
                    <a:pos x="209" y="0"/>
                  </a:cxn>
                </a:cxnLst>
                <a:rect l="0" t="0" r="r" b="b"/>
                <a:pathLst>
                  <a:path w="236" h="67">
                    <a:moveTo>
                      <a:pt x="209" y="0"/>
                    </a:moveTo>
                    <a:lnTo>
                      <a:pt x="236" y="30"/>
                    </a:lnTo>
                    <a:lnTo>
                      <a:pt x="121" y="60"/>
                    </a:lnTo>
                    <a:lnTo>
                      <a:pt x="66" y="67"/>
                    </a:lnTo>
                    <a:lnTo>
                      <a:pt x="0" y="62"/>
                    </a:lnTo>
                    <a:lnTo>
                      <a:pt x="71" y="28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5" name="Freeform 197"/>
              <p:cNvSpPr>
                <a:spLocks/>
              </p:cNvSpPr>
              <p:nvPr/>
            </p:nvSpPr>
            <p:spPr bwMode="auto">
              <a:xfrm>
                <a:off x="4381" y="4038"/>
                <a:ext cx="111" cy="35"/>
              </a:xfrm>
              <a:custGeom>
                <a:avLst/>
                <a:gdLst/>
                <a:ahLst/>
                <a:cxnLst>
                  <a:cxn ang="0">
                    <a:pos x="0" y="177"/>
                  </a:cxn>
                  <a:cxn ang="0">
                    <a:pos x="0" y="145"/>
                  </a:cxn>
                  <a:cxn ang="0">
                    <a:pos x="86" y="154"/>
                  </a:cxn>
                  <a:cxn ang="0">
                    <a:pos x="229" y="134"/>
                  </a:cxn>
                  <a:cxn ang="0">
                    <a:pos x="308" y="116"/>
                  </a:cxn>
                  <a:cxn ang="0">
                    <a:pos x="462" y="66"/>
                  </a:cxn>
                  <a:cxn ang="0">
                    <a:pos x="531" y="59"/>
                  </a:cxn>
                  <a:cxn ang="0">
                    <a:pos x="596" y="34"/>
                  </a:cxn>
                  <a:cxn ang="0">
                    <a:pos x="630" y="0"/>
                  </a:cxn>
                  <a:cxn ang="0">
                    <a:pos x="668" y="43"/>
                  </a:cxn>
                  <a:cxn ang="0">
                    <a:pos x="668" y="132"/>
                  </a:cxn>
                  <a:cxn ang="0">
                    <a:pos x="619" y="145"/>
                  </a:cxn>
                  <a:cxn ang="0">
                    <a:pos x="499" y="161"/>
                  </a:cxn>
                  <a:cxn ang="0">
                    <a:pos x="451" y="168"/>
                  </a:cxn>
                  <a:cxn ang="0">
                    <a:pos x="372" y="195"/>
                  </a:cxn>
                  <a:cxn ang="0">
                    <a:pos x="281" y="209"/>
                  </a:cxn>
                  <a:cxn ang="0">
                    <a:pos x="217" y="209"/>
                  </a:cxn>
                  <a:cxn ang="0">
                    <a:pos x="115" y="209"/>
                  </a:cxn>
                  <a:cxn ang="0">
                    <a:pos x="0" y="177"/>
                  </a:cxn>
                </a:cxnLst>
                <a:rect l="0" t="0" r="r" b="b"/>
                <a:pathLst>
                  <a:path w="668" h="209">
                    <a:moveTo>
                      <a:pt x="0" y="177"/>
                    </a:moveTo>
                    <a:lnTo>
                      <a:pt x="0" y="145"/>
                    </a:lnTo>
                    <a:lnTo>
                      <a:pt x="86" y="154"/>
                    </a:lnTo>
                    <a:lnTo>
                      <a:pt x="229" y="134"/>
                    </a:lnTo>
                    <a:lnTo>
                      <a:pt x="308" y="116"/>
                    </a:lnTo>
                    <a:lnTo>
                      <a:pt x="462" y="66"/>
                    </a:lnTo>
                    <a:lnTo>
                      <a:pt x="531" y="59"/>
                    </a:lnTo>
                    <a:lnTo>
                      <a:pt x="596" y="34"/>
                    </a:lnTo>
                    <a:lnTo>
                      <a:pt x="630" y="0"/>
                    </a:lnTo>
                    <a:lnTo>
                      <a:pt x="668" y="43"/>
                    </a:lnTo>
                    <a:lnTo>
                      <a:pt x="668" y="132"/>
                    </a:lnTo>
                    <a:lnTo>
                      <a:pt x="619" y="145"/>
                    </a:lnTo>
                    <a:lnTo>
                      <a:pt x="499" y="161"/>
                    </a:lnTo>
                    <a:lnTo>
                      <a:pt x="451" y="168"/>
                    </a:lnTo>
                    <a:lnTo>
                      <a:pt x="372" y="195"/>
                    </a:lnTo>
                    <a:lnTo>
                      <a:pt x="281" y="209"/>
                    </a:lnTo>
                    <a:lnTo>
                      <a:pt x="217" y="209"/>
                    </a:lnTo>
                    <a:lnTo>
                      <a:pt x="115" y="209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6" name="Freeform 198"/>
              <p:cNvSpPr>
                <a:spLocks/>
              </p:cNvSpPr>
              <p:nvPr/>
            </p:nvSpPr>
            <p:spPr bwMode="auto">
              <a:xfrm>
                <a:off x="4448" y="4019"/>
                <a:ext cx="37" cy="28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13" y="95"/>
                  </a:cxn>
                  <a:cxn ang="0">
                    <a:pos x="0" y="113"/>
                  </a:cxn>
                  <a:cxn ang="0">
                    <a:pos x="50" y="170"/>
                  </a:cxn>
                  <a:cxn ang="0">
                    <a:pos x="118" y="170"/>
                  </a:cxn>
                  <a:cxn ang="0">
                    <a:pos x="195" y="145"/>
                  </a:cxn>
                  <a:cxn ang="0">
                    <a:pos x="222" y="111"/>
                  </a:cxn>
                  <a:cxn ang="0">
                    <a:pos x="206" y="89"/>
                  </a:cxn>
                  <a:cxn ang="0">
                    <a:pos x="202" y="0"/>
                  </a:cxn>
                  <a:cxn ang="0">
                    <a:pos x="7" y="12"/>
                  </a:cxn>
                </a:cxnLst>
                <a:rect l="0" t="0" r="r" b="b"/>
                <a:pathLst>
                  <a:path w="222" h="170">
                    <a:moveTo>
                      <a:pt x="7" y="12"/>
                    </a:moveTo>
                    <a:lnTo>
                      <a:pt x="13" y="95"/>
                    </a:lnTo>
                    <a:lnTo>
                      <a:pt x="0" y="113"/>
                    </a:lnTo>
                    <a:lnTo>
                      <a:pt x="50" y="170"/>
                    </a:lnTo>
                    <a:lnTo>
                      <a:pt x="118" y="170"/>
                    </a:lnTo>
                    <a:lnTo>
                      <a:pt x="195" y="145"/>
                    </a:lnTo>
                    <a:lnTo>
                      <a:pt x="222" y="111"/>
                    </a:lnTo>
                    <a:lnTo>
                      <a:pt x="206" y="89"/>
                    </a:lnTo>
                    <a:lnTo>
                      <a:pt x="202" y="0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7" name="Oval 199"/>
              <p:cNvSpPr>
                <a:spLocks noChangeArrowheads="1"/>
              </p:cNvSpPr>
              <p:nvPr/>
            </p:nvSpPr>
            <p:spPr bwMode="auto">
              <a:xfrm>
                <a:off x="4528" y="4018"/>
                <a:ext cx="138" cy="54"/>
              </a:xfrm>
              <a:prstGeom prst="ellipse">
                <a:avLst/>
              </a:prstGeom>
              <a:solidFill>
                <a:srgbClr val="60606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8" name="Rectangle 200"/>
              <p:cNvSpPr>
                <a:spLocks noChangeArrowheads="1"/>
              </p:cNvSpPr>
              <p:nvPr/>
            </p:nvSpPr>
            <p:spPr bwMode="auto">
              <a:xfrm>
                <a:off x="4578" y="3911"/>
                <a:ext cx="38" cy="122"/>
              </a:xfrm>
              <a:prstGeom prst="rect">
                <a:avLst/>
              </a:prstGeom>
              <a:solidFill>
                <a:srgbClr val="606060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09" name="Freeform 201"/>
              <p:cNvSpPr>
                <a:spLocks/>
              </p:cNvSpPr>
              <p:nvPr/>
            </p:nvSpPr>
            <p:spPr bwMode="auto">
              <a:xfrm>
                <a:off x="4498" y="3867"/>
                <a:ext cx="180" cy="63"/>
              </a:xfrm>
              <a:custGeom>
                <a:avLst/>
                <a:gdLst/>
                <a:ahLst/>
                <a:cxnLst>
                  <a:cxn ang="0">
                    <a:pos x="0" y="198"/>
                  </a:cxn>
                  <a:cxn ang="0">
                    <a:pos x="6" y="315"/>
                  </a:cxn>
                  <a:cxn ang="0">
                    <a:pos x="364" y="379"/>
                  </a:cxn>
                  <a:cxn ang="0">
                    <a:pos x="759" y="379"/>
                  </a:cxn>
                  <a:cxn ang="0">
                    <a:pos x="1068" y="283"/>
                  </a:cxn>
                  <a:cxn ang="0">
                    <a:pos x="1086" y="10"/>
                  </a:cxn>
                  <a:cxn ang="0">
                    <a:pos x="473" y="0"/>
                  </a:cxn>
                  <a:cxn ang="0">
                    <a:pos x="0" y="198"/>
                  </a:cxn>
                </a:cxnLst>
                <a:rect l="0" t="0" r="r" b="b"/>
                <a:pathLst>
                  <a:path w="1086" h="379">
                    <a:moveTo>
                      <a:pt x="0" y="198"/>
                    </a:moveTo>
                    <a:lnTo>
                      <a:pt x="6" y="315"/>
                    </a:lnTo>
                    <a:lnTo>
                      <a:pt x="364" y="379"/>
                    </a:lnTo>
                    <a:lnTo>
                      <a:pt x="759" y="379"/>
                    </a:lnTo>
                    <a:lnTo>
                      <a:pt x="1068" y="283"/>
                    </a:lnTo>
                    <a:lnTo>
                      <a:pt x="1086" y="10"/>
                    </a:lnTo>
                    <a:lnTo>
                      <a:pt x="473" y="0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0" name="Freeform 202"/>
              <p:cNvSpPr>
                <a:spLocks/>
              </p:cNvSpPr>
              <p:nvPr/>
            </p:nvSpPr>
            <p:spPr bwMode="auto">
              <a:xfrm>
                <a:off x="4502" y="3891"/>
                <a:ext cx="173" cy="36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5" y="161"/>
                  </a:cxn>
                  <a:cxn ang="0">
                    <a:pos x="328" y="219"/>
                  </a:cxn>
                  <a:cxn ang="0">
                    <a:pos x="745" y="219"/>
                  </a:cxn>
                  <a:cxn ang="0">
                    <a:pos x="1037" y="118"/>
                  </a:cxn>
                  <a:cxn ang="0">
                    <a:pos x="1037" y="0"/>
                  </a:cxn>
                  <a:cxn ang="0">
                    <a:pos x="758" y="118"/>
                  </a:cxn>
                  <a:cxn ang="0">
                    <a:pos x="333" y="124"/>
                  </a:cxn>
                  <a:cxn ang="0">
                    <a:pos x="0" y="76"/>
                  </a:cxn>
                </a:cxnLst>
                <a:rect l="0" t="0" r="r" b="b"/>
                <a:pathLst>
                  <a:path w="1037" h="219">
                    <a:moveTo>
                      <a:pt x="0" y="76"/>
                    </a:moveTo>
                    <a:lnTo>
                      <a:pt x="5" y="161"/>
                    </a:lnTo>
                    <a:lnTo>
                      <a:pt x="328" y="219"/>
                    </a:lnTo>
                    <a:lnTo>
                      <a:pt x="745" y="219"/>
                    </a:lnTo>
                    <a:lnTo>
                      <a:pt x="1037" y="118"/>
                    </a:lnTo>
                    <a:lnTo>
                      <a:pt x="1037" y="0"/>
                    </a:lnTo>
                    <a:lnTo>
                      <a:pt x="758" y="118"/>
                    </a:lnTo>
                    <a:lnTo>
                      <a:pt x="333" y="124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1" name="Freeform 203"/>
              <p:cNvSpPr>
                <a:spLocks/>
              </p:cNvSpPr>
              <p:nvPr/>
            </p:nvSpPr>
            <p:spPr bwMode="auto">
              <a:xfrm>
                <a:off x="4437" y="3800"/>
                <a:ext cx="247" cy="229"/>
              </a:xfrm>
              <a:custGeom>
                <a:avLst/>
                <a:gdLst/>
                <a:ahLst/>
                <a:cxnLst>
                  <a:cxn ang="0">
                    <a:pos x="6" y="775"/>
                  </a:cxn>
                  <a:cxn ang="0">
                    <a:pos x="15" y="638"/>
                  </a:cxn>
                  <a:cxn ang="0">
                    <a:pos x="12" y="491"/>
                  </a:cxn>
                  <a:cxn ang="0">
                    <a:pos x="18" y="379"/>
                  </a:cxn>
                  <a:cxn ang="0">
                    <a:pos x="82" y="311"/>
                  </a:cxn>
                  <a:cxn ang="0">
                    <a:pos x="159" y="273"/>
                  </a:cxn>
                  <a:cxn ang="0">
                    <a:pos x="334" y="209"/>
                  </a:cxn>
                  <a:cxn ang="0">
                    <a:pos x="593" y="146"/>
                  </a:cxn>
                  <a:cxn ang="0">
                    <a:pos x="643" y="142"/>
                  </a:cxn>
                  <a:cxn ang="0">
                    <a:pos x="678" y="146"/>
                  </a:cxn>
                  <a:cxn ang="0">
                    <a:pos x="686" y="133"/>
                  </a:cxn>
                  <a:cxn ang="0">
                    <a:pos x="700" y="120"/>
                  </a:cxn>
                  <a:cxn ang="0">
                    <a:pos x="717" y="123"/>
                  </a:cxn>
                  <a:cxn ang="0">
                    <a:pos x="739" y="125"/>
                  </a:cxn>
                  <a:cxn ang="0">
                    <a:pos x="749" y="98"/>
                  </a:cxn>
                  <a:cxn ang="0">
                    <a:pos x="768" y="84"/>
                  </a:cxn>
                  <a:cxn ang="0">
                    <a:pos x="788" y="80"/>
                  </a:cxn>
                  <a:cxn ang="0">
                    <a:pos x="815" y="80"/>
                  </a:cxn>
                  <a:cxn ang="0">
                    <a:pos x="811" y="58"/>
                  </a:cxn>
                  <a:cxn ang="0">
                    <a:pos x="842" y="0"/>
                  </a:cxn>
                  <a:cxn ang="0">
                    <a:pos x="1445" y="16"/>
                  </a:cxn>
                  <a:cxn ang="0">
                    <a:pos x="1443" y="78"/>
                  </a:cxn>
                  <a:cxn ang="0">
                    <a:pos x="1453" y="133"/>
                  </a:cxn>
                  <a:cxn ang="0">
                    <a:pos x="1463" y="173"/>
                  </a:cxn>
                  <a:cxn ang="0">
                    <a:pos x="1472" y="222"/>
                  </a:cxn>
                  <a:cxn ang="0">
                    <a:pos x="1481" y="302"/>
                  </a:cxn>
                  <a:cxn ang="0">
                    <a:pos x="1471" y="349"/>
                  </a:cxn>
                  <a:cxn ang="0">
                    <a:pos x="1453" y="392"/>
                  </a:cxn>
                  <a:cxn ang="0">
                    <a:pos x="1432" y="430"/>
                  </a:cxn>
                  <a:cxn ang="0">
                    <a:pos x="1404" y="444"/>
                  </a:cxn>
                  <a:cxn ang="0">
                    <a:pos x="1361" y="456"/>
                  </a:cxn>
                  <a:cxn ang="0">
                    <a:pos x="1303" y="475"/>
                  </a:cxn>
                  <a:cxn ang="0">
                    <a:pos x="1276" y="505"/>
                  </a:cxn>
                  <a:cxn ang="0">
                    <a:pos x="1245" y="532"/>
                  </a:cxn>
                  <a:cxn ang="0">
                    <a:pos x="1196" y="555"/>
                  </a:cxn>
                  <a:cxn ang="0">
                    <a:pos x="1139" y="573"/>
                  </a:cxn>
                  <a:cxn ang="0">
                    <a:pos x="1047" y="583"/>
                  </a:cxn>
                  <a:cxn ang="0">
                    <a:pos x="969" y="583"/>
                  </a:cxn>
                  <a:cxn ang="0">
                    <a:pos x="910" y="577"/>
                  </a:cxn>
                  <a:cxn ang="0">
                    <a:pos x="855" y="573"/>
                  </a:cxn>
                  <a:cxn ang="0">
                    <a:pos x="815" y="594"/>
                  </a:cxn>
                  <a:cxn ang="0">
                    <a:pos x="736" y="590"/>
                  </a:cxn>
                  <a:cxn ang="0">
                    <a:pos x="421" y="634"/>
                  </a:cxn>
                  <a:cxn ang="0">
                    <a:pos x="335" y="644"/>
                  </a:cxn>
                  <a:cxn ang="0">
                    <a:pos x="367" y="830"/>
                  </a:cxn>
                  <a:cxn ang="0">
                    <a:pos x="371" y="925"/>
                  </a:cxn>
                  <a:cxn ang="0">
                    <a:pos x="351" y="1047"/>
                  </a:cxn>
                  <a:cxn ang="0">
                    <a:pos x="332" y="1191"/>
                  </a:cxn>
                  <a:cxn ang="0">
                    <a:pos x="332" y="1338"/>
                  </a:cxn>
                  <a:cxn ang="0">
                    <a:pos x="259" y="1360"/>
                  </a:cxn>
                  <a:cxn ang="0">
                    <a:pos x="166" y="1370"/>
                  </a:cxn>
                  <a:cxn ang="0">
                    <a:pos x="86" y="1376"/>
                  </a:cxn>
                  <a:cxn ang="0">
                    <a:pos x="0" y="1367"/>
                  </a:cxn>
                  <a:cxn ang="0">
                    <a:pos x="6" y="1229"/>
                  </a:cxn>
                  <a:cxn ang="0">
                    <a:pos x="6" y="1005"/>
                  </a:cxn>
                  <a:cxn ang="0">
                    <a:pos x="6" y="810"/>
                  </a:cxn>
                  <a:cxn ang="0">
                    <a:pos x="6" y="775"/>
                  </a:cxn>
                </a:cxnLst>
                <a:rect l="0" t="0" r="r" b="b"/>
                <a:pathLst>
                  <a:path w="1481" h="1376">
                    <a:moveTo>
                      <a:pt x="6" y="775"/>
                    </a:moveTo>
                    <a:lnTo>
                      <a:pt x="15" y="638"/>
                    </a:lnTo>
                    <a:lnTo>
                      <a:pt x="12" y="491"/>
                    </a:lnTo>
                    <a:lnTo>
                      <a:pt x="18" y="379"/>
                    </a:lnTo>
                    <a:lnTo>
                      <a:pt x="82" y="311"/>
                    </a:lnTo>
                    <a:lnTo>
                      <a:pt x="159" y="273"/>
                    </a:lnTo>
                    <a:lnTo>
                      <a:pt x="334" y="209"/>
                    </a:lnTo>
                    <a:lnTo>
                      <a:pt x="593" y="146"/>
                    </a:lnTo>
                    <a:lnTo>
                      <a:pt x="643" y="142"/>
                    </a:lnTo>
                    <a:lnTo>
                      <a:pt x="678" y="146"/>
                    </a:lnTo>
                    <a:lnTo>
                      <a:pt x="686" y="133"/>
                    </a:lnTo>
                    <a:lnTo>
                      <a:pt x="700" y="120"/>
                    </a:lnTo>
                    <a:lnTo>
                      <a:pt x="717" y="123"/>
                    </a:lnTo>
                    <a:lnTo>
                      <a:pt x="739" y="125"/>
                    </a:lnTo>
                    <a:lnTo>
                      <a:pt x="749" y="98"/>
                    </a:lnTo>
                    <a:lnTo>
                      <a:pt x="768" y="84"/>
                    </a:lnTo>
                    <a:lnTo>
                      <a:pt x="788" y="80"/>
                    </a:lnTo>
                    <a:lnTo>
                      <a:pt x="815" y="80"/>
                    </a:lnTo>
                    <a:lnTo>
                      <a:pt x="811" y="58"/>
                    </a:lnTo>
                    <a:lnTo>
                      <a:pt x="842" y="0"/>
                    </a:lnTo>
                    <a:lnTo>
                      <a:pt x="1445" y="16"/>
                    </a:lnTo>
                    <a:lnTo>
                      <a:pt x="1443" y="78"/>
                    </a:lnTo>
                    <a:lnTo>
                      <a:pt x="1453" y="133"/>
                    </a:lnTo>
                    <a:lnTo>
                      <a:pt x="1463" y="173"/>
                    </a:lnTo>
                    <a:lnTo>
                      <a:pt x="1472" y="222"/>
                    </a:lnTo>
                    <a:lnTo>
                      <a:pt x="1481" y="302"/>
                    </a:lnTo>
                    <a:lnTo>
                      <a:pt x="1471" y="349"/>
                    </a:lnTo>
                    <a:lnTo>
                      <a:pt x="1453" y="392"/>
                    </a:lnTo>
                    <a:lnTo>
                      <a:pt x="1432" y="430"/>
                    </a:lnTo>
                    <a:lnTo>
                      <a:pt x="1404" y="444"/>
                    </a:lnTo>
                    <a:lnTo>
                      <a:pt x="1361" y="456"/>
                    </a:lnTo>
                    <a:lnTo>
                      <a:pt x="1303" y="475"/>
                    </a:lnTo>
                    <a:lnTo>
                      <a:pt x="1276" y="505"/>
                    </a:lnTo>
                    <a:lnTo>
                      <a:pt x="1245" y="532"/>
                    </a:lnTo>
                    <a:lnTo>
                      <a:pt x="1196" y="555"/>
                    </a:lnTo>
                    <a:lnTo>
                      <a:pt x="1139" y="573"/>
                    </a:lnTo>
                    <a:lnTo>
                      <a:pt x="1047" y="583"/>
                    </a:lnTo>
                    <a:lnTo>
                      <a:pt x="969" y="583"/>
                    </a:lnTo>
                    <a:lnTo>
                      <a:pt x="910" y="577"/>
                    </a:lnTo>
                    <a:lnTo>
                      <a:pt x="855" y="573"/>
                    </a:lnTo>
                    <a:lnTo>
                      <a:pt x="815" y="594"/>
                    </a:lnTo>
                    <a:lnTo>
                      <a:pt x="736" y="590"/>
                    </a:lnTo>
                    <a:lnTo>
                      <a:pt x="421" y="634"/>
                    </a:lnTo>
                    <a:lnTo>
                      <a:pt x="335" y="644"/>
                    </a:lnTo>
                    <a:lnTo>
                      <a:pt x="367" y="830"/>
                    </a:lnTo>
                    <a:lnTo>
                      <a:pt x="371" y="925"/>
                    </a:lnTo>
                    <a:lnTo>
                      <a:pt x="351" y="1047"/>
                    </a:lnTo>
                    <a:lnTo>
                      <a:pt x="332" y="1191"/>
                    </a:lnTo>
                    <a:lnTo>
                      <a:pt x="332" y="1338"/>
                    </a:lnTo>
                    <a:lnTo>
                      <a:pt x="259" y="1360"/>
                    </a:lnTo>
                    <a:lnTo>
                      <a:pt x="166" y="1370"/>
                    </a:lnTo>
                    <a:lnTo>
                      <a:pt x="86" y="1376"/>
                    </a:lnTo>
                    <a:lnTo>
                      <a:pt x="0" y="1367"/>
                    </a:lnTo>
                    <a:lnTo>
                      <a:pt x="6" y="1229"/>
                    </a:lnTo>
                    <a:lnTo>
                      <a:pt x="6" y="1005"/>
                    </a:lnTo>
                    <a:lnTo>
                      <a:pt x="6" y="810"/>
                    </a:lnTo>
                    <a:lnTo>
                      <a:pt x="6" y="775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2" name="Freeform 204"/>
              <p:cNvSpPr>
                <a:spLocks/>
              </p:cNvSpPr>
              <p:nvPr/>
            </p:nvSpPr>
            <p:spPr bwMode="auto">
              <a:xfrm>
                <a:off x="4439" y="3810"/>
                <a:ext cx="242" cy="217"/>
              </a:xfrm>
              <a:custGeom>
                <a:avLst/>
                <a:gdLst/>
                <a:ahLst/>
                <a:cxnLst>
                  <a:cxn ang="0">
                    <a:pos x="1405" y="64"/>
                  </a:cxn>
                  <a:cxn ang="0">
                    <a:pos x="1440" y="140"/>
                  </a:cxn>
                  <a:cxn ang="0">
                    <a:pos x="1411" y="361"/>
                  </a:cxn>
                  <a:cxn ang="0">
                    <a:pos x="1332" y="361"/>
                  </a:cxn>
                  <a:cxn ang="0">
                    <a:pos x="1242" y="441"/>
                  </a:cxn>
                  <a:cxn ang="0">
                    <a:pos x="1034" y="496"/>
                  </a:cxn>
                  <a:cxn ang="0">
                    <a:pos x="839" y="496"/>
                  </a:cxn>
                  <a:cxn ang="0">
                    <a:pos x="913" y="416"/>
                  </a:cxn>
                  <a:cxn ang="0">
                    <a:pos x="820" y="492"/>
                  </a:cxn>
                  <a:cxn ang="0">
                    <a:pos x="724" y="511"/>
                  </a:cxn>
                  <a:cxn ang="0">
                    <a:pos x="788" y="460"/>
                  </a:cxn>
                  <a:cxn ang="0">
                    <a:pos x="686" y="518"/>
                  </a:cxn>
                  <a:cxn ang="0">
                    <a:pos x="353" y="563"/>
                  </a:cxn>
                  <a:cxn ang="0">
                    <a:pos x="345" y="819"/>
                  </a:cxn>
                  <a:cxn ang="0">
                    <a:pos x="310" y="1266"/>
                  </a:cxn>
                  <a:cxn ang="0">
                    <a:pos x="111" y="1301"/>
                  </a:cxn>
                  <a:cxn ang="0">
                    <a:pos x="6" y="982"/>
                  </a:cxn>
                  <a:cxn ang="0">
                    <a:pos x="22" y="569"/>
                  </a:cxn>
                  <a:cxn ang="0">
                    <a:pos x="18" y="374"/>
                  </a:cxn>
                  <a:cxn ang="0">
                    <a:pos x="117" y="256"/>
                  </a:cxn>
                  <a:cxn ang="0">
                    <a:pos x="411" y="147"/>
                  </a:cxn>
                  <a:cxn ang="0">
                    <a:pos x="654" y="96"/>
                  </a:cxn>
                  <a:cxn ang="0">
                    <a:pos x="798" y="201"/>
                  </a:cxn>
                  <a:cxn ang="0">
                    <a:pos x="695" y="128"/>
                  </a:cxn>
                  <a:cxn ang="0">
                    <a:pos x="686" y="77"/>
                  </a:cxn>
                  <a:cxn ang="0">
                    <a:pos x="737" y="96"/>
                  </a:cxn>
                  <a:cxn ang="0">
                    <a:pos x="804" y="134"/>
                  </a:cxn>
                  <a:cxn ang="0">
                    <a:pos x="740" y="67"/>
                  </a:cxn>
                  <a:cxn ang="0">
                    <a:pos x="791" y="35"/>
                  </a:cxn>
                  <a:cxn ang="0">
                    <a:pos x="890" y="109"/>
                  </a:cxn>
                  <a:cxn ang="0">
                    <a:pos x="814" y="19"/>
                  </a:cxn>
                  <a:cxn ang="0">
                    <a:pos x="862" y="6"/>
                  </a:cxn>
                  <a:cxn ang="0">
                    <a:pos x="935" y="61"/>
                  </a:cxn>
                  <a:cxn ang="0">
                    <a:pos x="1069" y="38"/>
                  </a:cxn>
                  <a:cxn ang="0">
                    <a:pos x="1111" y="70"/>
                  </a:cxn>
                  <a:cxn ang="0">
                    <a:pos x="1242" y="93"/>
                  </a:cxn>
                  <a:cxn ang="0">
                    <a:pos x="1268" y="45"/>
                  </a:cxn>
                  <a:cxn ang="0">
                    <a:pos x="1322" y="89"/>
                  </a:cxn>
                  <a:cxn ang="0">
                    <a:pos x="1380" y="38"/>
                  </a:cxn>
                </a:cxnLst>
                <a:rect l="0" t="0" r="r" b="b"/>
                <a:pathLst>
                  <a:path w="1450" h="1301">
                    <a:moveTo>
                      <a:pt x="1402" y="22"/>
                    </a:moveTo>
                    <a:lnTo>
                      <a:pt x="1405" y="64"/>
                    </a:lnTo>
                    <a:lnTo>
                      <a:pt x="1421" y="48"/>
                    </a:lnTo>
                    <a:lnTo>
                      <a:pt x="1440" y="140"/>
                    </a:lnTo>
                    <a:lnTo>
                      <a:pt x="1450" y="249"/>
                    </a:lnTo>
                    <a:lnTo>
                      <a:pt x="1411" y="361"/>
                    </a:lnTo>
                    <a:lnTo>
                      <a:pt x="1322" y="387"/>
                    </a:lnTo>
                    <a:lnTo>
                      <a:pt x="1332" y="361"/>
                    </a:lnTo>
                    <a:lnTo>
                      <a:pt x="1284" y="400"/>
                    </a:lnTo>
                    <a:lnTo>
                      <a:pt x="1242" y="441"/>
                    </a:lnTo>
                    <a:lnTo>
                      <a:pt x="1149" y="486"/>
                    </a:lnTo>
                    <a:lnTo>
                      <a:pt x="1034" y="496"/>
                    </a:lnTo>
                    <a:lnTo>
                      <a:pt x="897" y="502"/>
                    </a:lnTo>
                    <a:lnTo>
                      <a:pt x="839" y="496"/>
                    </a:lnTo>
                    <a:lnTo>
                      <a:pt x="890" y="473"/>
                    </a:lnTo>
                    <a:lnTo>
                      <a:pt x="913" y="416"/>
                    </a:lnTo>
                    <a:lnTo>
                      <a:pt x="871" y="464"/>
                    </a:lnTo>
                    <a:lnTo>
                      <a:pt x="820" y="492"/>
                    </a:lnTo>
                    <a:lnTo>
                      <a:pt x="772" y="518"/>
                    </a:lnTo>
                    <a:lnTo>
                      <a:pt x="724" y="511"/>
                    </a:lnTo>
                    <a:lnTo>
                      <a:pt x="756" y="489"/>
                    </a:lnTo>
                    <a:lnTo>
                      <a:pt x="788" y="460"/>
                    </a:lnTo>
                    <a:lnTo>
                      <a:pt x="737" y="480"/>
                    </a:lnTo>
                    <a:lnTo>
                      <a:pt x="686" y="518"/>
                    </a:lnTo>
                    <a:lnTo>
                      <a:pt x="520" y="537"/>
                    </a:lnTo>
                    <a:lnTo>
                      <a:pt x="353" y="563"/>
                    </a:lnTo>
                    <a:lnTo>
                      <a:pt x="303" y="575"/>
                    </a:lnTo>
                    <a:lnTo>
                      <a:pt x="345" y="819"/>
                    </a:lnTo>
                    <a:lnTo>
                      <a:pt x="313" y="1046"/>
                    </a:lnTo>
                    <a:lnTo>
                      <a:pt x="310" y="1266"/>
                    </a:lnTo>
                    <a:lnTo>
                      <a:pt x="204" y="1289"/>
                    </a:lnTo>
                    <a:lnTo>
                      <a:pt x="111" y="1301"/>
                    </a:lnTo>
                    <a:lnTo>
                      <a:pt x="0" y="1298"/>
                    </a:lnTo>
                    <a:lnTo>
                      <a:pt x="6" y="982"/>
                    </a:lnTo>
                    <a:lnTo>
                      <a:pt x="6" y="716"/>
                    </a:lnTo>
                    <a:lnTo>
                      <a:pt x="22" y="569"/>
                    </a:lnTo>
                    <a:lnTo>
                      <a:pt x="8" y="476"/>
                    </a:lnTo>
                    <a:lnTo>
                      <a:pt x="18" y="374"/>
                    </a:lnTo>
                    <a:lnTo>
                      <a:pt x="37" y="307"/>
                    </a:lnTo>
                    <a:lnTo>
                      <a:pt x="117" y="256"/>
                    </a:lnTo>
                    <a:lnTo>
                      <a:pt x="216" y="211"/>
                    </a:lnTo>
                    <a:lnTo>
                      <a:pt x="411" y="147"/>
                    </a:lnTo>
                    <a:lnTo>
                      <a:pt x="568" y="102"/>
                    </a:lnTo>
                    <a:lnTo>
                      <a:pt x="654" y="96"/>
                    </a:lnTo>
                    <a:lnTo>
                      <a:pt x="689" y="147"/>
                    </a:lnTo>
                    <a:lnTo>
                      <a:pt x="798" y="201"/>
                    </a:lnTo>
                    <a:lnTo>
                      <a:pt x="740" y="153"/>
                    </a:lnTo>
                    <a:lnTo>
                      <a:pt x="695" y="128"/>
                    </a:lnTo>
                    <a:lnTo>
                      <a:pt x="679" y="93"/>
                    </a:lnTo>
                    <a:lnTo>
                      <a:pt x="686" y="77"/>
                    </a:lnTo>
                    <a:lnTo>
                      <a:pt x="718" y="77"/>
                    </a:lnTo>
                    <a:lnTo>
                      <a:pt x="737" y="96"/>
                    </a:lnTo>
                    <a:lnTo>
                      <a:pt x="756" y="115"/>
                    </a:lnTo>
                    <a:lnTo>
                      <a:pt x="804" y="134"/>
                    </a:lnTo>
                    <a:lnTo>
                      <a:pt x="759" y="96"/>
                    </a:lnTo>
                    <a:lnTo>
                      <a:pt x="740" y="67"/>
                    </a:lnTo>
                    <a:lnTo>
                      <a:pt x="753" y="48"/>
                    </a:lnTo>
                    <a:lnTo>
                      <a:pt x="791" y="35"/>
                    </a:lnTo>
                    <a:lnTo>
                      <a:pt x="842" y="80"/>
                    </a:lnTo>
                    <a:lnTo>
                      <a:pt x="890" y="109"/>
                    </a:lnTo>
                    <a:lnTo>
                      <a:pt x="833" y="45"/>
                    </a:lnTo>
                    <a:lnTo>
                      <a:pt x="814" y="19"/>
                    </a:lnTo>
                    <a:lnTo>
                      <a:pt x="814" y="0"/>
                    </a:lnTo>
                    <a:lnTo>
                      <a:pt x="862" y="6"/>
                    </a:lnTo>
                    <a:lnTo>
                      <a:pt x="906" y="38"/>
                    </a:lnTo>
                    <a:lnTo>
                      <a:pt x="935" y="61"/>
                    </a:lnTo>
                    <a:lnTo>
                      <a:pt x="1073" y="73"/>
                    </a:lnTo>
                    <a:lnTo>
                      <a:pt x="1069" y="38"/>
                    </a:lnTo>
                    <a:lnTo>
                      <a:pt x="1111" y="25"/>
                    </a:lnTo>
                    <a:lnTo>
                      <a:pt x="1111" y="70"/>
                    </a:lnTo>
                    <a:lnTo>
                      <a:pt x="1153" y="80"/>
                    </a:lnTo>
                    <a:lnTo>
                      <a:pt x="1242" y="93"/>
                    </a:lnTo>
                    <a:lnTo>
                      <a:pt x="1236" y="45"/>
                    </a:lnTo>
                    <a:lnTo>
                      <a:pt x="1268" y="45"/>
                    </a:lnTo>
                    <a:lnTo>
                      <a:pt x="1271" y="93"/>
                    </a:lnTo>
                    <a:lnTo>
                      <a:pt x="1322" y="89"/>
                    </a:lnTo>
                    <a:lnTo>
                      <a:pt x="1376" y="77"/>
                    </a:lnTo>
                    <a:lnTo>
                      <a:pt x="1380" y="38"/>
                    </a:lnTo>
                    <a:lnTo>
                      <a:pt x="1402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3" name="Freeform 205"/>
              <p:cNvSpPr>
                <a:spLocks/>
              </p:cNvSpPr>
              <p:nvPr/>
            </p:nvSpPr>
            <p:spPr bwMode="auto">
              <a:xfrm>
                <a:off x="4615" y="3846"/>
                <a:ext cx="33" cy="5"/>
              </a:xfrm>
              <a:custGeom>
                <a:avLst/>
                <a:gdLst/>
                <a:ahLst/>
                <a:cxnLst>
                  <a:cxn ang="0">
                    <a:pos x="198" y="0"/>
                  </a:cxn>
                  <a:cxn ang="0">
                    <a:pos x="106" y="35"/>
                  </a:cxn>
                  <a:cxn ang="0">
                    <a:pos x="0" y="26"/>
                  </a:cxn>
                  <a:cxn ang="0">
                    <a:pos x="198" y="0"/>
                  </a:cxn>
                </a:cxnLst>
                <a:rect l="0" t="0" r="r" b="b"/>
                <a:pathLst>
                  <a:path w="198" h="35">
                    <a:moveTo>
                      <a:pt x="198" y="0"/>
                    </a:moveTo>
                    <a:lnTo>
                      <a:pt x="106" y="35"/>
                    </a:lnTo>
                    <a:lnTo>
                      <a:pt x="0" y="2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4" name="Freeform 206"/>
              <p:cNvSpPr>
                <a:spLocks/>
              </p:cNvSpPr>
              <p:nvPr/>
            </p:nvSpPr>
            <p:spPr bwMode="auto">
              <a:xfrm>
                <a:off x="4660" y="3836"/>
                <a:ext cx="20" cy="7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89" y="25"/>
                  </a:cxn>
                  <a:cxn ang="0">
                    <a:pos x="0" y="38"/>
                  </a:cxn>
                  <a:cxn ang="0">
                    <a:pos x="93" y="41"/>
                  </a:cxn>
                  <a:cxn ang="0">
                    <a:pos x="121" y="0"/>
                  </a:cxn>
                </a:cxnLst>
                <a:rect l="0" t="0" r="r" b="b"/>
                <a:pathLst>
                  <a:path w="121" h="41">
                    <a:moveTo>
                      <a:pt x="121" y="0"/>
                    </a:moveTo>
                    <a:lnTo>
                      <a:pt x="89" y="25"/>
                    </a:lnTo>
                    <a:lnTo>
                      <a:pt x="0" y="38"/>
                    </a:lnTo>
                    <a:lnTo>
                      <a:pt x="93" y="41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5" name="Freeform 207"/>
              <p:cNvSpPr>
                <a:spLocks/>
              </p:cNvSpPr>
              <p:nvPr/>
            </p:nvSpPr>
            <p:spPr bwMode="auto">
              <a:xfrm>
                <a:off x="4566" y="3831"/>
                <a:ext cx="30" cy="17"/>
              </a:xfrm>
              <a:custGeom>
                <a:avLst/>
                <a:gdLst/>
                <a:ahLst/>
                <a:cxnLst>
                  <a:cxn ang="0">
                    <a:pos x="186" y="0"/>
                  </a:cxn>
                  <a:cxn ang="0">
                    <a:pos x="102" y="9"/>
                  </a:cxn>
                  <a:cxn ang="0">
                    <a:pos x="86" y="22"/>
                  </a:cxn>
                  <a:cxn ang="0">
                    <a:pos x="86" y="54"/>
                  </a:cxn>
                  <a:cxn ang="0">
                    <a:pos x="80" y="89"/>
                  </a:cxn>
                  <a:cxn ang="0">
                    <a:pos x="0" y="102"/>
                  </a:cxn>
                  <a:cxn ang="0">
                    <a:pos x="96" y="99"/>
                  </a:cxn>
                  <a:cxn ang="0">
                    <a:pos x="112" y="35"/>
                  </a:cxn>
                  <a:cxn ang="0">
                    <a:pos x="186" y="0"/>
                  </a:cxn>
                </a:cxnLst>
                <a:rect l="0" t="0" r="r" b="b"/>
                <a:pathLst>
                  <a:path w="186" h="102">
                    <a:moveTo>
                      <a:pt x="186" y="0"/>
                    </a:moveTo>
                    <a:lnTo>
                      <a:pt x="102" y="9"/>
                    </a:lnTo>
                    <a:lnTo>
                      <a:pt x="86" y="22"/>
                    </a:lnTo>
                    <a:lnTo>
                      <a:pt x="86" y="54"/>
                    </a:lnTo>
                    <a:lnTo>
                      <a:pt x="80" y="89"/>
                    </a:lnTo>
                    <a:lnTo>
                      <a:pt x="0" y="102"/>
                    </a:lnTo>
                    <a:lnTo>
                      <a:pt x="96" y="99"/>
                    </a:lnTo>
                    <a:lnTo>
                      <a:pt x="112" y="35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6" name="Freeform 208"/>
              <p:cNvSpPr>
                <a:spLocks/>
              </p:cNvSpPr>
              <p:nvPr/>
            </p:nvSpPr>
            <p:spPr bwMode="auto">
              <a:xfrm>
                <a:off x="4465" y="3869"/>
                <a:ext cx="101" cy="26"/>
              </a:xfrm>
              <a:custGeom>
                <a:avLst/>
                <a:gdLst/>
                <a:ahLst/>
                <a:cxnLst>
                  <a:cxn ang="0">
                    <a:pos x="601" y="0"/>
                  </a:cxn>
                  <a:cxn ang="0">
                    <a:pos x="448" y="6"/>
                  </a:cxn>
                  <a:cxn ang="0">
                    <a:pos x="291" y="45"/>
                  </a:cxn>
                  <a:cxn ang="0">
                    <a:pos x="176" y="51"/>
                  </a:cxn>
                  <a:cxn ang="0">
                    <a:pos x="80" y="70"/>
                  </a:cxn>
                  <a:cxn ang="0">
                    <a:pos x="45" y="122"/>
                  </a:cxn>
                  <a:cxn ang="0">
                    <a:pos x="0" y="150"/>
                  </a:cxn>
                  <a:cxn ang="0">
                    <a:pos x="45" y="141"/>
                  </a:cxn>
                  <a:cxn ang="0">
                    <a:pos x="86" y="83"/>
                  </a:cxn>
                  <a:cxn ang="0">
                    <a:pos x="214" y="58"/>
                  </a:cxn>
                  <a:cxn ang="0">
                    <a:pos x="291" y="58"/>
                  </a:cxn>
                  <a:cxn ang="0">
                    <a:pos x="352" y="45"/>
                  </a:cxn>
                  <a:cxn ang="0">
                    <a:pos x="457" y="16"/>
                  </a:cxn>
                  <a:cxn ang="0">
                    <a:pos x="601" y="0"/>
                  </a:cxn>
                </a:cxnLst>
                <a:rect l="0" t="0" r="r" b="b"/>
                <a:pathLst>
                  <a:path w="601" h="150">
                    <a:moveTo>
                      <a:pt x="601" y="0"/>
                    </a:moveTo>
                    <a:lnTo>
                      <a:pt x="448" y="6"/>
                    </a:lnTo>
                    <a:lnTo>
                      <a:pt x="291" y="45"/>
                    </a:lnTo>
                    <a:lnTo>
                      <a:pt x="176" y="51"/>
                    </a:lnTo>
                    <a:lnTo>
                      <a:pt x="80" y="70"/>
                    </a:lnTo>
                    <a:lnTo>
                      <a:pt x="45" y="122"/>
                    </a:lnTo>
                    <a:lnTo>
                      <a:pt x="0" y="150"/>
                    </a:lnTo>
                    <a:lnTo>
                      <a:pt x="45" y="141"/>
                    </a:lnTo>
                    <a:lnTo>
                      <a:pt x="86" y="83"/>
                    </a:lnTo>
                    <a:lnTo>
                      <a:pt x="214" y="58"/>
                    </a:lnTo>
                    <a:lnTo>
                      <a:pt x="291" y="58"/>
                    </a:lnTo>
                    <a:lnTo>
                      <a:pt x="352" y="45"/>
                    </a:lnTo>
                    <a:lnTo>
                      <a:pt x="457" y="16"/>
                    </a:lnTo>
                    <a:lnTo>
                      <a:pt x="601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7" name="Freeform 209"/>
              <p:cNvSpPr>
                <a:spLocks/>
              </p:cNvSpPr>
              <p:nvPr/>
            </p:nvSpPr>
            <p:spPr bwMode="auto">
              <a:xfrm>
                <a:off x="4481" y="3681"/>
                <a:ext cx="88" cy="45"/>
              </a:xfrm>
              <a:custGeom>
                <a:avLst/>
                <a:gdLst/>
                <a:ahLst/>
                <a:cxnLst>
                  <a:cxn ang="0">
                    <a:pos x="477" y="268"/>
                  </a:cxn>
                  <a:cxn ang="0">
                    <a:pos x="450" y="261"/>
                  </a:cxn>
                  <a:cxn ang="0">
                    <a:pos x="422" y="248"/>
                  </a:cxn>
                  <a:cxn ang="0">
                    <a:pos x="396" y="243"/>
                  </a:cxn>
                  <a:cxn ang="0">
                    <a:pos x="353" y="249"/>
                  </a:cxn>
                  <a:cxn ang="0">
                    <a:pos x="321" y="248"/>
                  </a:cxn>
                  <a:cxn ang="0">
                    <a:pos x="298" y="241"/>
                  </a:cxn>
                  <a:cxn ang="0">
                    <a:pos x="280" y="234"/>
                  </a:cxn>
                  <a:cxn ang="0">
                    <a:pos x="262" y="226"/>
                  </a:cxn>
                  <a:cxn ang="0">
                    <a:pos x="243" y="209"/>
                  </a:cxn>
                  <a:cxn ang="0">
                    <a:pos x="227" y="193"/>
                  </a:cxn>
                  <a:cxn ang="0">
                    <a:pos x="202" y="174"/>
                  </a:cxn>
                  <a:cxn ang="0">
                    <a:pos x="167" y="180"/>
                  </a:cxn>
                  <a:cxn ang="0">
                    <a:pos x="146" y="181"/>
                  </a:cxn>
                  <a:cxn ang="0">
                    <a:pos x="134" y="178"/>
                  </a:cxn>
                  <a:cxn ang="0">
                    <a:pos x="128" y="172"/>
                  </a:cxn>
                  <a:cxn ang="0">
                    <a:pos x="124" y="162"/>
                  </a:cxn>
                  <a:cxn ang="0">
                    <a:pos x="127" y="152"/>
                  </a:cxn>
                  <a:cxn ang="0">
                    <a:pos x="134" y="142"/>
                  </a:cxn>
                  <a:cxn ang="0">
                    <a:pos x="146" y="137"/>
                  </a:cxn>
                  <a:cxn ang="0">
                    <a:pos x="175" y="133"/>
                  </a:cxn>
                  <a:cxn ang="0">
                    <a:pos x="208" y="121"/>
                  </a:cxn>
                  <a:cxn ang="0">
                    <a:pos x="180" y="99"/>
                  </a:cxn>
                  <a:cxn ang="0">
                    <a:pos x="147" y="86"/>
                  </a:cxn>
                  <a:cxn ang="0">
                    <a:pos x="118" y="88"/>
                  </a:cxn>
                  <a:cxn ang="0">
                    <a:pos x="85" y="86"/>
                  </a:cxn>
                  <a:cxn ang="0">
                    <a:pos x="66" y="93"/>
                  </a:cxn>
                  <a:cxn ang="0">
                    <a:pos x="38" y="94"/>
                  </a:cxn>
                  <a:cxn ang="0">
                    <a:pos x="30" y="86"/>
                  </a:cxn>
                  <a:cxn ang="0">
                    <a:pos x="28" y="75"/>
                  </a:cxn>
                  <a:cxn ang="0">
                    <a:pos x="13" y="76"/>
                  </a:cxn>
                  <a:cxn ang="0">
                    <a:pos x="4" y="73"/>
                  </a:cxn>
                  <a:cxn ang="0">
                    <a:pos x="0" y="63"/>
                  </a:cxn>
                  <a:cxn ang="0">
                    <a:pos x="3" y="53"/>
                  </a:cxn>
                  <a:cxn ang="0">
                    <a:pos x="11" y="49"/>
                  </a:cxn>
                  <a:cxn ang="0">
                    <a:pos x="26" y="40"/>
                  </a:cxn>
                  <a:cxn ang="0">
                    <a:pos x="37" y="32"/>
                  </a:cxn>
                  <a:cxn ang="0">
                    <a:pos x="50" y="24"/>
                  </a:cxn>
                  <a:cxn ang="0">
                    <a:pos x="66" y="20"/>
                  </a:cxn>
                  <a:cxn ang="0">
                    <a:pos x="79" y="20"/>
                  </a:cxn>
                  <a:cxn ang="0">
                    <a:pos x="143" y="6"/>
                  </a:cxn>
                  <a:cxn ang="0">
                    <a:pos x="157" y="3"/>
                  </a:cxn>
                  <a:cxn ang="0">
                    <a:pos x="172" y="0"/>
                  </a:cxn>
                  <a:cxn ang="0">
                    <a:pos x="188" y="3"/>
                  </a:cxn>
                  <a:cxn ang="0">
                    <a:pos x="207" y="10"/>
                  </a:cxn>
                  <a:cxn ang="0">
                    <a:pos x="262" y="40"/>
                  </a:cxn>
                  <a:cxn ang="0">
                    <a:pos x="288" y="46"/>
                  </a:cxn>
                  <a:cxn ang="0">
                    <a:pos x="311" y="51"/>
                  </a:cxn>
                  <a:cxn ang="0">
                    <a:pos x="329" y="63"/>
                  </a:cxn>
                  <a:cxn ang="0">
                    <a:pos x="340" y="77"/>
                  </a:cxn>
                  <a:cxn ang="0">
                    <a:pos x="386" y="109"/>
                  </a:cxn>
                  <a:cxn ang="0">
                    <a:pos x="407" y="124"/>
                  </a:cxn>
                  <a:cxn ang="0">
                    <a:pos x="434" y="152"/>
                  </a:cxn>
                  <a:cxn ang="0">
                    <a:pos x="451" y="161"/>
                  </a:cxn>
                  <a:cxn ang="0">
                    <a:pos x="527" y="164"/>
                  </a:cxn>
                  <a:cxn ang="0">
                    <a:pos x="477" y="268"/>
                  </a:cxn>
                </a:cxnLst>
                <a:rect l="0" t="0" r="r" b="b"/>
                <a:pathLst>
                  <a:path w="527" h="268">
                    <a:moveTo>
                      <a:pt x="477" y="268"/>
                    </a:moveTo>
                    <a:lnTo>
                      <a:pt x="450" y="261"/>
                    </a:lnTo>
                    <a:lnTo>
                      <a:pt x="422" y="248"/>
                    </a:lnTo>
                    <a:lnTo>
                      <a:pt x="396" y="243"/>
                    </a:lnTo>
                    <a:lnTo>
                      <a:pt x="353" y="249"/>
                    </a:lnTo>
                    <a:lnTo>
                      <a:pt x="321" y="248"/>
                    </a:lnTo>
                    <a:lnTo>
                      <a:pt x="298" y="241"/>
                    </a:lnTo>
                    <a:lnTo>
                      <a:pt x="280" y="234"/>
                    </a:lnTo>
                    <a:lnTo>
                      <a:pt x="262" y="226"/>
                    </a:lnTo>
                    <a:lnTo>
                      <a:pt x="243" y="209"/>
                    </a:lnTo>
                    <a:lnTo>
                      <a:pt x="227" y="193"/>
                    </a:lnTo>
                    <a:lnTo>
                      <a:pt x="202" y="174"/>
                    </a:lnTo>
                    <a:lnTo>
                      <a:pt x="167" y="180"/>
                    </a:lnTo>
                    <a:lnTo>
                      <a:pt x="146" y="181"/>
                    </a:lnTo>
                    <a:lnTo>
                      <a:pt x="134" y="178"/>
                    </a:lnTo>
                    <a:lnTo>
                      <a:pt x="128" y="172"/>
                    </a:lnTo>
                    <a:lnTo>
                      <a:pt x="124" y="162"/>
                    </a:lnTo>
                    <a:lnTo>
                      <a:pt x="127" y="152"/>
                    </a:lnTo>
                    <a:lnTo>
                      <a:pt x="134" y="142"/>
                    </a:lnTo>
                    <a:lnTo>
                      <a:pt x="146" y="137"/>
                    </a:lnTo>
                    <a:lnTo>
                      <a:pt x="175" y="133"/>
                    </a:lnTo>
                    <a:lnTo>
                      <a:pt x="208" y="121"/>
                    </a:lnTo>
                    <a:lnTo>
                      <a:pt x="180" y="99"/>
                    </a:lnTo>
                    <a:lnTo>
                      <a:pt x="147" y="86"/>
                    </a:lnTo>
                    <a:lnTo>
                      <a:pt x="118" y="88"/>
                    </a:lnTo>
                    <a:lnTo>
                      <a:pt x="85" y="86"/>
                    </a:lnTo>
                    <a:lnTo>
                      <a:pt x="66" y="93"/>
                    </a:lnTo>
                    <a:lnTo>
                      <a:pt x="38" y="94"/>
                    </a:lnTo>
                    <a:lnTo>
                      <a:pt x="30" y="86"/>
                    </a:lnTo>
                    <a:lnTo>
                      <a:pt x="28" y="75"/>
                    </a:lnTo>
                    <a:lnTo>
                      <a:pt x="13" y="76"/>
                    </a:lnTo>
                    <a:lnTo>
                      <a:pt x="4" y="73"/>
                    </a:lnTo>
                    <a:lnTo>
                      <a:pt x="0" y="63"/>
                    </a:lnTo>
                    <a:lnTo>
                      <a:pt x="3" y="53"/>
                    </a:lnTo>
                    <a:lnTo>
                      <a:pt x="11" y="49"/>
                    </a:lnTo>
                    <a:lnTo>
                      <a:pt x="26" y="40"/>
                    </a:lnTo>
                    <a:lnTo>
                      <a:pt x="37" y="32"/>
                    </a:lnTo>
                    <a:lnTo>
                      <a:pt x="50" y="24"/>
                    </a:lnTo>
                    <a:lnTo>
                      <a:pt x="66" y="20"/>
                    </a:lnTo>
                    <a:lnTo>
                      <a:pt x="79" y="20"/>
                    </a:lnTo>
                    <a:lnTo>
                      <a:pt x="143" y="6"/>
                    </a:lnTo>
                    <a:lnTo>
                      <a:pt x="157" y="3"/>
                    </a:lnTo>
                    <a:lnTo>
                      <a:pt x="172" y="0"/>
                    </a:lnTo>
                    <a:lnTo>
                      <a:pt x="188" y="3"/>
                    </a:lnTo>
                    <a:lnTo>
                      <a:pt x="207" y="10"/>
                    </a:lnTo>
                    <a:lnTo>
                      <a:pt x="262" y="40"/>
                    </a:lnTo>
                    <a:lnTo>
                      <a:pt x="288" y="46"/>
                    </a:lnTo>
                    <a:lnTo>
                      <a:pt x="311" y="51"/>
                    </a:lnTo>
                    <a:lnTo>
                      <a:pt x="329" y="63"/>
                    </a:lnTo>
                    <a:lnTo>
                      <a:pt x="340" y="77"/>
                    </a:lnTo>
                    <a:lnTo>
                      <a:pt x="386" y="109"/>
                    </a:lnTo>
                    <a:lnTo>
                      <a:pt x="407" y="124"/>
                    </a:lnTo>
                    <a:lnTo>
                      <a:pt x="434" y="152"/>
                    </a:lnTo>
                    <a:lnTo>
                      <a:pt x="451" y="161"/>
                    </a:lnTo>
                    <a:lnTo>
                      <a:pt x="527" y="164"/>
                    </a:lnTo>
                    <a:lnTo>
                      <a:pt x="477" y="268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8" name="Freeform 210"/>
              <p:cNvSpPr>
                <a:spLocks/>
              </p:cNvSpPr>
              <p:nvPr/>
            </p:nvSpPr>
            <p:spPr bwMode="auto">
              <a:xfrm>
                <a:off x="4515" y="3701"/>
                <a:ext cx="21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9"/>
                  </a:cxn>
                  <a:cxn ang="0">
                    <a:pos x="25" y="8"/>
                  </a:cxn>
                  <a:cxn ang="0">
                    <a:pos x="35" y="13"/>
                  </a:cxn>
                  <a:cxn ang="0">
                    <a:pos x="53" y="23"/>
                  </a:cxn>
                  <a:cxn ang="0">
                    <a:pos x="78" y="28"/>
                  </a:cxn>
                  <a:cxn ang="0">
                    <a:pos x="106" y="29"/>
                  </a:cxn>
                  <a:cxn ang="0">
                    <a:pos x="126" y="32"/>
                  </a:cxn>
                  <a:cxn ang="0">
                    <a:pos x="109" y="26"/>
                  </a:cxn>
                  <a:cxn ang="0">
                    <a:pos x="88" y="23"/>
                  </a:cxn>
                  <a:cxn ang="0">
                    <a:pos x="73" y="23"/>
                  </a:cxn>
                  <a:cxn ang="0">
                    <a:pos x="53" y="16"/>
                  </a:cxn>
                  <a:cxn ang="0">
                    <a:pos x="37" y="7"/>
                  </a:cxn>
                  <a:cxn ang="0">
                    <a:pos x="29" y="2"/>
                  </a:cxn>
                  <a:cxn ang="0">
                    <a:pos x="0" y="0"/>
                  </a:cxn>
                </a:cxnLst>
                <a:rect l="0" t="0" r="r" b="b"/>
                <a:pathLst>
                  <a:path w="126" h="32">
                    <a:moveTo>
                      <a:pt x="0" y="0"/>
                    </a:moveTo>
                    <a:lnTo>
                      <a:pt x="3" y="9"/>
                    </a:lnTo>
                    <a:lnTo>
                      <a:pt x="25" y="8"/>
                    </a:lnTo>
                    <a:lnTo>
                      <a:pt x="35" y="13"/>
                    </a:lnTo>
                    <a:lnTo>
                      <a:pt x="53" y="23"/>
                    </a:lnTo>
                    <a:lnTo>
                      <a:pt x="78" y="28"/>
                    </a:lnTo>
                    <a:lnTo>
                      <a:pt x="106" y="29"/>
                    </a:lnTo>
                    <a:lnTo>
                      <a:pt x="126" y="32"/>
                    </a:lnTo>
                    <a:lnTo>
                      <a:pt x="109" y="26"/>
                    </a:lnTo>
                    <a:lnTo>
                      <a:pt x="88" y="23"/>
                    </a:lnTo>
                    <a:lnTo>
                      <a:pt x="73" y="23"/>
                    </a:lnTo>
                    <a:lnTo>
                      <a:pt x="53" y="16"/>
                    </a:lnTo>
                    <a:lnTo>
                      <a:pt x="37" y="7"/>
                    </a:lnTo>
                    <a:lnTo>
                      <a:pt x="2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19" name="Freeform 211"/>
              <p:cNvSpPr>
                <a:spLocks/>
              </p:cNvSpPr>
              <p:nvPr/>
            </p:nvSpPr>
            <p:spPr bwMode="auto">
              <a:xfrm>
                <a:off x="4507" y="3705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5"/>
                  </a:cxn>
                  <a:cxn ang="0">
                    <a:pos x="6" y="12"/>
                  </a:cxn>
                  <a:cxn ang="0">
                    <a:pos x="0" y="19"/>
                  </a:cxn>
                  <a:cxn ang="0">
                    <a:pos x="12" y="14"/>
                  </a:cxn>
                  <a:cxn ang="0">
                    <a:pos x="15" y="6"/>
                  </a:cxn>
                  <a:cxn ang="0">
                    <a:pos x="2" y="0"/>
                  </a:cxn>
                </a:cxnLst>
                <a:rect l="0" t="0" r="r" b="b"/>
                <a:pathLst>
                  <a:path w="15" h="19">
                    <a:moveTo>
                      <a:pt x="2" y="0"/>
                    </a:moveTo>
                    <a:lnTo>
                      <a:pt x="8" y="5"/>
                    </a:lnTo>
                    <a:lnTo>
                      <a:pt x="6" y="12"/>
                    </a:lnTo>
                    <a:lnTo>
                      <a:pt x="0" y="19"/>
                    </a:lnTo>
                    <a:lnTo>
                      <a:pt x="12" y="14"/>
                    </a:lnTo>
                    <a:lnTo>
                      <a:pt x="15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0" name="Freeform 212"/>
              <p:cNvSpPr>
                <a:spLocks/>
              </p:cNvSpPr>
              <p:nvPr/>
            </p:nvSpPr>
            <p:spPr bwMode="auto">
              <a:xfrm>
                <a:off x="4485" y="3688"/>
                <a:ext cx="13" cy="6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8" y="36"/>
                  </a:cxn>
                  <a:cxn ang="0">
                    <a:pos x="19" y="25"/>
                  </a:cxn>
                  <a:cxn ang="0">
                    <a:pos x="33" y="19"/>
                  </a:cxn>
                  <a:cxn ang="0">
                    <a:pos x="41" y="11"/>
                  </a:cxn>
                  <a:cxn ang="0">
                    <a:pos x="47" y="7"/>
                  </a:cxn>
                  <a:cxn ang="0">
                    <a:pos x="64" y="4"/>
                  </a:cxn>
                  <a:cxn ang="0">
                    <a:pos x="75" y="2"/>
                  </a:cxn>
                  <a:cxn ang="0">
                    <a:pos x="61" y="0"/>
                  </a:cxn>
                  <a:cxn ang="0">
                    <a:pos x="42" y="4"/>
                  </a:cxn>
                  <a:cxn ang="0">
                    <a:pos x="36" y="9"/>
                  </a:cxn>
                  <a:cxn ang="0">
                    <a:pos x="27" y="15"/>
                  </a:cxn>
                  <a:cxn ang="0">
                    <a:pos x="0" y="33"/>
                  </a:cxn>
                </a:cxnLst>
                <a:rect l="0" t="0" r="r" b="b"/>
                <a:pathLst>
                  <a:path w="75" h="36">
                    <a:moveTo>
                      <a:pt x="0" y="33"/>
                    </a:moveTo>
                    <a:lnTo>
                      <a:pt x="8" y="36"/>
                    </a:lnTo>
                    <a:lnTo>
                      <a:pt x="19" y="25"/>
                    </a:lnTo>
                    <a:lnTo>
                      <a:pt x="33" y="19"/>
                    </a:lnTo>
                    <a:lnTo>
                      <a:pt x="41" y="11"/>
                    </a:lnTo>
                    <a:lnTo>
                      <a:pt x="47" y="7"/>
                    </a:lnTo>
                    <a:lnTo>
                      <a:pt x="64" y="4"/>
                    </a:lnTo>
                    <a:lnTo>
                      <a:pt x="75" y="2"/>
                    </a:lnTo>
                    <a:lnTo>
                      <a:pt x="61" y="0"/>
                    </a:lnTo>
                    <a:lnTo>
                      <a:pt x="42" y="4"/>
                    </a:lnTo>
                    <a:lnTo>
                      <a:pt x="36" y="9"/>
                    </a:lnTo>
                    <a:lnTo>
                      <a:pt x="27" y="15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1" name="Freeform 213"/>
              <p:cNvSpPr>
                <a:spLocks/>
              </p:cNvSpPr>
              <p:nvPr/>
            </p:nvSpPr>
            <p:spPr bwMode="auto">
              <a:xfrm>
                <a:off x="4503" y="3686"/>
                <a:ext cx="20" cy="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25" y="4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60" y="3"/>
                  </a:cxn>
                  <a:cxn ang="0">
                    <a:pos x="66" y="10"/>
                  </a:cxn>
                  <a:cxn ang="0">
                    <a:pos x="78" y="17"/>
                  </a:cxn>
                  <a:cxn ang="0">
                    <a:pos x="101" y="26"/>
                  </a:cxn>
                  <a:cxn ang="0">
                    <a:pos x="117" y="26"/>
                  </a:cxn>
                  <a:cxn ang="0">
                    <a:pos x="100" y="31"/>
                  </a:cxn>
                  <a:cxn ang="0">
                    <a:pos x="90" y="28"/>
                  </a:cxn>
                  <a:cxn ang="0">
                    <a:pos x="64" y="16"/>
                  </a:cxn>
                  <a:cxn ang="0">
                    <a:pos x="56" y="7"/>
                  </a:cxn>
                  <a:cxn ang="0">
                    <a:pos x="39" y="5"/>
                  </a:cxn>
                  <a:cxn ang="0">
                    <a:pos x="25" y="7"/>
                  </a:cxn>
                  <a:cxn ang="0">
                    <a:pos x="0" y="7"/>
                  </a:cxn>
                </a:cxnLst>
                <a:rect l="0" t="0" r="r" b="b"/>
                <a:pathLst>
                  <a:path w="117" h="31">
                    <a:moveTo>
                      <a:pt x="0" y="7"/>
                    </a:moveTo>
                    <a:lnTo>
                      <a:pt x="25" y="4"/>
                    </a:lnTo>
                    <a:lnTo>
                      <a:pt x="39" y="0"/>
                    </a:lnTo>
                    <a:lnTo>
                      <a:pt x="45" y="0"/>
                    </a:lnTo>
                    <a:lnTo>
                      <a:pt x="60" y="3"/>
                    </a:lnTo>
                    <a:lnTo>
                      <a:pt x="66" y="10"/>
                    </a:lnTo>
                    <a:lnTo>
                      <a:pt x="78" y="17"/>
                    </a:lnTo>
                    <a:lnTo>
                      <a:pt x="101" y="26"/>
                    </a:lnTo>
                    <a:lnTo>
                      <a:pt x="117" y="26"/>
                    </a:lnTo>
                    <a:lnTo>
                      <a:pt x="100" y="31"/>
                    </a:lnTo>
                    <a:lnTo>
                      <a:pt x="90" y="28"/>
                    </a:lnTo>
                    <a:lnTo>
                      <a:pt x="64" y="16"/>
                    </a:lnTo>
                    <a:lnTo>
                      <a:pt x="56" y="7"/>
                    </a:lnTo>
                    <a:lnTo>
                      <a:pt x="39" y="5"/>
                    </a:lnTo>
                    <a:lnTo>
                      <a:pt x="25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2" name="Freeform 214"/>
              <p:cNvSpPr>
                <a:spLocks/>
              </p:cNvSpPr>
              <p:nvPr/>
            </p:nvSpPr>
            <p:spPr bwMode="auto">
              <a:xfrm>
                <a:off x="4488" y="3691"/>
                <a:ext cx="4" cy="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4" y="8"/>
                  </a:cxn>
                  <a:cxn ang="0">
                    <a:pos x="17" y="18"/>
                  </a:cxn>
                  <a:cxn ang="0">
                    <a:pos x="0" y="22"/>
                  </a:cxn>
                  <a:cxn ang="0">
                    <a:pos x="18" y="10"/>
                  </a:cxn>
                  <a:cxn ang="0">
                    <a:pos x="18" y="0"/>
                  </a:cxn>
                </a:cxnLst>
                <a:rect l="0" t="0" r="r" b="b"/>
                <a:pathLst>
                  <a:path w="24" h="22">
                    <a:moveTo>
                      <a:pt x="18" y="0"/>
                    </a:moveTo>
                    <a:lnTo>
                      <a:pt x="24" y="8"/>
                    </a:lnTo>
                    <a:lnTo>
                      <a:pt x="17" y="18"/>
                    </a:lnTo>
                    <a:lnTo>
                      <a:pt x="0" y="22"/>
                    </a:lnTo>
                    <a:lnTo>
                      <a:pt x="18" y="1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3" name="Freeform 215"/>
              <p:cNvSpPr>
                <a:spLocks/>
              </p:cNvSpPr>
              <p:nvPr/>
            </p:nvSpPr>
            <p:spPr bwMode="auto">
              <a:xfrm>
                <a:off x="4484" y="3688"/>
                <a:ext cx="4" cy="4"/>
              </a:xfrm>
              <a:custGeom>
                <a:avLst/>
                <a:gdLst/>
                <a:ahLst/>
                <a:cxnLst>
                  <a:cxn ang="0">
                    <a:pos x="25" y="11"/>
                  </a:cxn>
                  <a:cxn ang="0">
                    <a:pos x="18" y="0"/>
                  </a:cxn>
                  <a:cxn ang="0">
                    <a:pos x="17" y="9"/>
                  </a:cxn>
                  <a:cxn ang="0">
                    <a:pos x="0" y="19"/>
                  </a:cxn>
                  <a:cxn ang="0">
                    <a:pos x="2" y="21"/>
                  </a:cxn>
                  <a:cxn ang="0">
                    <a:pos x="25" y="11"/>
                  </a:cxn>
                </a:cxnLst>
                <a:rect l="0" t="0" r="r" b="b"/>
                <a:pathLst>
                  <a:path w="25" h="21">
                    <a:moveTo>
                      <a:pt x="25" y="11"/>
                    </a:moveTo>
                    <a:lnTo>
                      <a:pt x="18" y="0"/>
                    </a:lnTo>
                    <a:lnTo>
                      <a:pt x="17" y="9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5" y="1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4" name="Freeform 216"/>
              <p:cNvSpPr>
                <a:spLocks/>
              </p:cNvSpPr>
              <p:nvPr/>
            </p:nvSpPr>
            <p:spPr bwMode="auto">
              <a:xfrm>
                <a:off x="4532" y="3693"/>
                <a:ext cx="5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6"/>
                  </a:cxn>
                  <a:cxn ang="0">
                    <a:pos x="17" y="29"/>
                  </a:cxn>
                  <a:cxn ang="0">
                    <a:pos x="28" y="31"/>
                  </a:cxn>
                  <a:cxn ang="0">
                    <a:pos x="0" y="0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6" y="16"/>
                    </a:lnTo>
                    <a:lnTo>
                      <a:pt x="17" y="29"/>
                    </a:lnTo>
                    <a:lnTo>
                      <a:pt x="28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5" name="Freeform 217"/>
              <p:cNvSpPr>
                <a:spLocks/>
              </p:cNvSpPr>
              <p:nvPr/>
            </p:nvSpPr>
            <p:spPr bwMode="auto">
              <a:xfrm>
                <a:off x="4548" y="3714"/>
                <a:ext cx="6" cy="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2" y="11"/>
                  </a:cxn>
                  <a:cxn ang="0">
                    <a:pos x="0" y="29"/>
                  </a:cxn>
                  <a:cxn ang="0">
                    <a:pos x="36" y="0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2" y="11"/>
                    </a:lnTo>
                    <a:lnTo>
                      <a:pt x="0" y="2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6" name="Freeform 218"/>
              <p:cNvSpPr>
                <a:spLocks/>
              </p:cNvSpPr>
              <p:nvPr/>
            </p:nvSpPr>
            <p:spPr bwMode="auto">
              <a:xfrm>
                <a:off x="4556" y="3705"/>
                <a:ext cx="26" cy="32"/>
              </a:xfrm>
              <a:custGeom>
                <a:avLst/>
                <a:gdLst/>
                <a:ahLst/>
                <a:cxnLst>
                  <a:cxn ang="0">
                    <a:pos x="53" y="13"/>
                  </a:cxn>
                  <a:cxn ang="0">
                    <a:pos x="29" y="39"/>
                  </a:cxn>
                  <a:cxn ang="0">
                    <a:pos x="18" y="62"/>
                  </a:cxn>
                  <a:cxn ang="0">
                    <a:pos x="7" y="97"/>
                  </a:cxn>
                  <a:cxn ang="0">
                    <a:pos x="7" y="117"/>
                  </a:cxn>
                  <a:cxn ang="0">
                    <a:pos x="0" y="148"/>
                  </a:cxn>
                  <a:cxn ang="0">
                    <a:pos x="124" y="188"/>
                  </a:cxn>
                  <a:cxn ang="0">
                    <a:pos x="153" y="0"/>
                  </a:cxn>
                  <a:cxn ang="0">
                    <a:pos x="102" y="13"/>
                  </a:cxn>
                  <a:cxn ang="0">
                    <a:pos x="53" y="13"/>
                  </a:cxn>
                </a:cxnLst>
                <a:rect l="0" t="0" r="r" b="b"/>
                <a:pathLst>
                  <a:path w="153" h="188">
                    <a:moveTo>
                      <a:pt x="53" y="13"/>
                    </a:moveTo>
                    <a:lnTo>
                      <a:pt x="29" y="39"/>
                    </a:lnTo>
                    <a:lnTo>
                      <a:pt x="18" y="62"/>
                    </a:lnTo>
                    <a:lnTo>
                      <a:pt x="7" y="97"/>
                    </a:lnTo>
                    <a:lnTo>
                      <a:pt x="7" y="117"/>
                    </a:lnTo>
                    <a:lnTo>
                      <a:pt x="0" y="148"/>
                    </a:lnTo>
                    <a:lnTo>
                      <a:pt x="124" y="188"/>
                    </a:lnTo>
                    <a:lnTo>
                      <a:pt x="153" y="0"/>
                    </a:lnTo>
                    <a:lnTo>
                      <a:pt x="102" y="13"/>
                    </a:lnTo>
                    <a:lnTo>
                      <a:pt x="53" y="13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7" name="Freeform 219"/>
              <p:cNvSpPr>
                <a:spLocks/>
              </p:cNvSpPr>
              <p:nvPr/>
            </p:nvSpPr>
            <p:spPr bwMode="auto">
              <a:xfrm>
                <a:off x="4559" y="3708"/>
                <a:ext cx="21" cy="26"/>
              </a:xfrm>
              <a:custGeom>
                <a:avLst/>
                <a:gdLst/>
                <a:ahLst/>
                <a:cxnLst>
                  <a:cxn ang="0">
                    <a:pos x="49" y="4"/>
                  </a:cxn>
                  <a:cxn ang="0">
                    <a:pos x="26" y="29"/>
                  </a:cxn>
                  <a:cxn ang="0">
                    <a:pos x="8" y="65"/>
                  </a:cxn>
                  <a:cxn ang="0">
                    <a:pos x="4" y="91"/>
                  </a:cxn>
                  <a:cxn ang="0">
                    <a:pos x="0" y="120"/>
                  </a:cxn>
                  <a:cxn ang="0">
                    <a:pos x="100" y="156"/>
                  </a:cxn>
                  <a:cxn ang="0">
                    <a:pos x="124" y="0"/>
                  </a:cxn>
                  <a:cxn ang="0">
                    <a:pos x="86" y="6"/>
                  </a:cxn>
                  <a:cxn ang="0">
                    <a:pos x="49" y="4"/>
                  </a:cxn>
                </a:cxnLst>
                <a:rect l="0" t="0" r="r" b="b"/>
                <a:pathLst>
                  <a:path w="124" h="156">
                    <a:moveTo>
                      <a:pt x="49" y="4"/>
                    </a:moveTo>
                    <a:lnTo>
                      <a:pt x="26" y="29"/>
                    </a:lnTo>
                    <a:lnTo>
                      <a:pt x="8" y="65"/>
                    </a:lnTo>
                    <a:lnTo>
                      <a:pt x="4" y="91"/>
                    </a:lnTo>
                    <a:lnTo>
                      <a:pt x="0" y="120"/>
                    </a:lnTo>
                    <a:lnTo>
                      <a:pt x="100" y="156"/>
                    </a:lnTo>
                    <a:lnTo>
                      <a:pt x="124" y="0"/>
                    </a:lnTo>
                    <a:lnTo>
                      <a:pt x="86" y="6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8" name="Freeform 220"/>
              <p:cNvSpPr>
                <a:spLocks/>
              </p:cNvSpPr>
              <p:nvPr/>
            </p:nvSpPr>
            <p:spPr bwMode="auto">
              <a:xfrm>
                <a:off x="4579" y="3534"/>
                <a:ext cx="87" cy="95"/>
              </a:xfrm>
              <a:custGeom>
                <a:avLst/>
                <a:gdLst/>
                <a:ahLst/>
                <a:cxnLst>
                  <a:cxn ang="0">
                    <a:pos x="170" y="18"/>
                  </a:cxn>
                  <a:cxn ang="0">
                    <a:pos x="125" y="51"/>
                  </a:cxn>
                  <a:cxn ang="0">
                    <a:pos x="100" y="92"/>
                  </a:cxn>
                  <a:cxn ang="0">
                    <a:pos x="78" y="136"/>
                  </a:cxn>
                  <a:cxn ang="0">
                    <a:pos x="64" y="158"/>
                  </a:cxn>
                  <a:cxn ang="0">
                    <a:pos x="64" y="183"/>
                  </a:cxn>
                  <a:cxn ang="0">
                    <a:pos x="76" y="211"/>
                  </a:cxn>
                  <a:cxn ang="0">
                    <a:pos x="53" y="234"/>
                  </a:cxn>
                  <a:cxn ang="0">
                    <a:pos x="18" y="296"/>
                  </a:cxn>
                  <a:cxn ang="0">
                    <a:pos x="0" y="329"/>
                  </a:cxn>
                  <a:cxn ang="0">
                    <a:pos x="0" y="339"/>
                  </a:cxn>
                  <a:cxn ang="0">
                    <a:pos x="4" y="351"/>
                  </a:cxn>
                  <a:cxn ang="0">
                    <a:pos x="19" y="354"/>
                  </a:cxn>
                  <a:cxn ang="0">
                    <a:pos x="42" y="355"/>
                  </a:cxn>
                  <a:cxn ang="0">
                    <a:pos x="54" y="359"/>
                  </a:cxn>
                  <a:cxn ang="0">
                    <a:pos x="53" y="384"/>
                  </a:cxn>
                  <a:cxn ang="0">
                    <a:pos x="47" y="413"/>
                  </a:cxn>
                  <a:cxn ang="0">
                    <a:pos x="60" y="429"/>
                  </a:cxn>
                  <a:cxn ang="0">
                    <a:pos x="56" y="450"/>
                  </a:cxn>
                  <a:cxn ang="0">
                    <a:pos x="66" y="464"/>
                  </a:cxn>
                  <a:cxn ang="0">
                    <a:pos x="77" y="501"/>
                  </a:cxn>
                  <a:cxn ang="0">
                    <a:pos x="93" y="513"/>
                  </a:cxn>
                  <a:cxn ang="0">
                    <a:pos x="117" y="513"/>
                  </a:cxn>
                  <a:cxn ang="0">
                    <a:pos x="151" y="508"/>
                  </a:cxn>
                  <a:cxn ang="0">
                    <a:pos x="188" y="501"/>
                  </a:cxn>
                  <a:cxn ang="0">
                    <a:pos x="184" y="568"/>
                  </a:cxn>
                  <a:cxn ang="0">
                    <a:pos x="462" y="479"/>
                  </a:cxn>
                  <a:cxn ang="0">
                    <a:pos x="439" y="427"/>
                  </a:cxn>
                  <a:cxn ang="0">
                    <a:pos x="444" y="386"/>
                  </a:cxn>
                  <a:cxn ang="0">
                    <a:pos x="520" y="310"/>
                  </a:cxn>
                  <a:cxn ang="0">
                    <a:pos x="520" y="109"/>
                  </a:cxn>
                  <a:cxn ang="0">
                    <a:pos x="469" y="54"/>
                  </a:cxn>
                  <a:cxn ang="0">
                    <a:pos x="405" y="25"/>
                  </a:cxn>
                  <a:cxn ang="0">
                    <a:pos x="338" y="0"/>
                  </a:cxn>
                  <a:cxn ang="0">
                    <a:pos x="249" y="12"/>
                  </a:cxn>
                  <a:cxn ang="0">
                    <a:pos x="170" y="18"/>
                  </a:cxn>
                </a:cxnLst>
                <a:rect l="0" t="0" r="r" b="b"/>
                <a:pathLst>
                  <a:path w="520" h="568">
                    <a:moveTo>
                      <a:pt x="170" y="18"/>
                    </a:moveTo>
                    <a:lnTo>
                      <a:pt x="125" y="51"/>
                    </a:lnTo>
                    <a:lnTo>
                      <a:pt x="100" y="92"/>
                    </a:lnTo>
                    <a:lnTo>
                      <a:pt x="78" y="136"/>
                    </a:lnTo>
                    <a:lnTo>
                      <a:pt x="64" y="158"/>
                    </a:lnTo>
                    <a:lnTo>
                      <a:pt x="64" y="183"/>
                    </a:lnTo>
                    <a:lnTo>
                      <a:pt x="76" y="211"/>
                    </a:lnTo>
                    <a:lnTo>
                      <a:pt x="53" y="234"/>
                    </a:lnTo>
                    <a:lnTo>
                      <a:pt x="18" y="296"/>
                    </a:lnTo>
                    <a:lnTo>
                      <a:pt x="0" y="329"/>
                    </a:lnTo>
                    <a:lnTo>
                      <a:pt x="0" y="339"/>
                    </a:lnTo>
                    <a:lnTo>
                      <a:pt x="4" y="351"/>
                    </a:lnTo>
                    <a:lnTo>
                      <a:pt x="19" y="354"/>
                    </a:lnTo>
                    <a:lnTo>
                      <a:pt x="42" y="355"/>
                    </a:lnTo>
                    <a:lnTo>
                      <a:pt x="54" y="359"/>
                    </a:lnTo>
                    <a:lnTo>
                      <a:pt x="53" y="384"/>
                    </a:lnTo>
                    <a:lnTo>
                      <a:pt x="47" y="413"/>
                    </a:lnTo>
                    <a:lnTo>
                      <a:pt x="60" y="429"/>
                    </a:lnTo>
                    <a:lnTo>
                      <a:pt x="56" y="450"/>
                    </a:lnTo>
                    <a:lnTo>
                      <a:pt x="66" y="464"/>
                    </a:lnTo>
                    <a:lnTo>
                      <a:pt x="77" y="501"/>
                    </a:lnTo>
                    <a:lnTo>
                      <a:pt x="93" y="513"/>
                    </a:lnTo>
                    <a:lnTo>
                      <a:pt x="117" y="513"/>
                    </a:lnTo>
                    <a:lnTo>
                      <a:pt x="151" y="508"/>
                    </a:lnTo>
                    <a:lnTo>
                      <a:pt x="188" y="501"/>
                    </a:lnTo>
                    <a:lnTo>
                      <a:pt x="184" y="568"/>
                    </a:lnTo>
                    <a:lnTo>
                      <a:pt x="462" y="479"/>
                    </a:lnTo>
                    <a:lnTo>
                      <a:pt x="439" y="427"/>
                    </a:lnTo>
                    <a:lnTo>
                      <a:pt x="444" y="386"/>
                    </a:lnTo>
                    <a:lnTo>
                      <a:pt x="520" y="310"/>
                    </a:lnTo>
                    <a:lnTo>
                      <a:pt x="520" y="109"/>
                    </a:lnTo>
                    <a:lnTo>
                      <a:pt x="469" y="54"/>
                    </a:lnTo>
                    <a:lnTo>
                      <a:pt x="405" y="25"/>
                    </a:lnTo>
                    <a:lnTo>
                      <a:pt x="338" y="0"/>
                    </a:lnTo>
                    <a:lnTo>
                      <a:pt x="249" y="12"/>
                    </a:lnTo>
                    <a:lnTo>
                      <a:pt x="170" y="18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29" name="Freeform 221"/>
              <p:cNvSpPr>
                <a:spLocks/>
              </p:cNvSpPr>
              <p:nvPr/>
            </p:nvSpPr>
            <p:spPr bwMode="auto">
              <a:xfrm>
                <a:off x="4584" y="3591"/>
                <a:ext cx="5" cy="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8"/>
                  </a:cxn>
                  <a:cxn ang="0">
                    <a:pos x="22" y="6"/>
                  </a:cxn>
                  <a:cxn ang="0">
                    <a:pos x="29" y="9"/>
                  </a:cxn>
                  <a:cxn ang="0">
                    <a:pos x="31" y="3"/>
                  </a:cxn>
                  <a:cxn ang="0">
                    <a:pos x="21" y="0"/>
                  </a:cxn>
                  <a:cxn ang="0">
                    <a:pos x="0" y="4"/>
                  </a:cxn>
                </a:cxnLst>
                <a:rect l="0" t="0" r="r" b="b"/>
                <a:pathLst>
                  <a:path w="31" h="9">
                    <a:moveTo>
                      <a:pt x="0" y="4"/>
                    </a:moveTo>
                    <a:lnTo>
                      <a:pt x="6" y="8"/>
                    </a:lnTo>
                    <a:lnTo>
                      <a:pt x="22" y="6"/>
                    </a:lnTo>
                    <a:lnTo>
                      <a:pt x="29" y="9"/>
                    </a:lnTo>
                    <a:lnTo>
                      <a:pt x="31" y="3"/>
                    </a:lnTo>
                    <a:lnTo>
                      <a:pt x="2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0" name="Freeform 222"/>
              <p:cNvSpPr>
                <a:spLocks/>
              </p:cNvSpPr>
              <p:nvPr/>
            </p:nvSpPr>
            <p:spPr bwMode="auto">
              <a:xfrm>
                <a:off x="4588" y="3587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8" y="13"/>
                  </a:cxn>
                  <a:cxn ang="0">
                    <a:pos x="10" y="24"/>
                  </a:cxn>
                  <a:cxn ang="0">
                    <a:pos x="13" y="10"/>
                  </a:cxn>
                  <a:cxn ang="0">
                    <a:pos x="13" y="1"/>
                  </a:cxn>
                  <a:cxn ang="0">
                    <a:pos x="0" y="0"/>
                  </a:cxn>
                </a:cxnLst>
                <a:rect l="0" t="0" r="r" b="b"/>
                <a:pathLst>
                  <a:path w="13" h="24">
                    <a:moveTo>
                      <a:pt x="0" y="0"/>
                    </a:moveTo>
                    <a:lnTo>
                      <a:pt x="8" y="5"/>
                    </a:lnTo>
                    <a:lnTo>
                      <a:pt x="8" y="13"/>
                    </a:lnTo>
                    <a:lnTo>
                      <a:pt x="10" y="24"/>
                    </a:lnTo>
                    <a:lnTo>
                      <a:pt x="13" y="10"/>
                    </a:lnTo>
                    <a:lnTo>
                      <a:pt x="1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1" name="Freeform 223"/>
              <p:cNvSpPr>
                <a:spLocks/>
              </p:cNvSpPr>
              <p:nvPr/>
            </p:nvSpPr>
            <p:spPr bwMode="auto">
              <a:xfrm>
                <a:off x="4592" y="3576"/>
                <a:ext cx="2" cy="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" y="24"/>
                  </a:cxn>
                  <a:cxn ang="0">
                    <a:pos x="0" y="43"/>
                  </a:cxn>
                  <a:cxn ang="0">
                    <a:pos x="7" y="31"/>
                  </a:cxn>
                  <a:cxn ang="0">
                    <a:pos x="15" y="0"/>
                  </a:cxn>
                </a:cxnLst>
                <a:rect l="0" t="0" r="r" b="b"/>
                <a:pathLst>
                  <a:path w="15" h="43">
                    <a:moveTo>
                      <a:pt x="15" y="0"/>
                    </a:moveTo>
                    <a:lnTo>
                      <a:pt x="4" y="24"/>
                    </a:lnTo>
                    <a:lnTo>
                      <a:pt x="0" y="43"/>
                    </a:lnTo>
                    <a:lnTo>
                      <a:pt x="7" y="3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2" name="Freeform 224"/>
              <p:cNvSpPr>
                <a:spLocks/>
              </p:cNvSpPr>
              <p:nvPr/>
            </p:nvSpPr>
            <p:spPr bwMode="auto">
              <a:xfrm>
                <a:off x="4593" y="3569"/>
                <a:ext cx="10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20"/>
                  </a:cxn>
                  <a:cxn ang="0">
                    <a:pos x="10" y="26"/>
                  </a:cxn>
                  <a:cxn ang="0">
                    <a:pos x="10" y="30"/>
                  </a:cxn>
                  <a:cxn ang="0">
                    <a:pos x="7" y="37"/>
                  </a:cxn>
                  <a:cxn ang="0">
                    <a:pos x="14" y="25"/>
                  </a:cxn>
                  <a:cxn ang="0">
                    <a:pos x="26" y="25"/>
                  </a:cxn>
                  <a:cxn ang="0">
                    <a:pos x="38" y="20"/>
                  </a:cxn>
                  <a:cxn ang="0">
                    <a:pos x="58" y="19"/>
                  </a:cxn>
                  <a:cxn ang="0">
                    <a:pos x="38" y="7"/>
                  </a:cxn>
                  <a:cxn ang="0">
                    <a:pos x="0" y="0"/>
                  </a:cxn>
                </a:cxnLst>
                <a:rect l="0" t="0" r="r" b="b"/>
                <a:pathLst>
                  <a:path w="58" h="37">
                    <a:moveTo>
                      <a:pt x="0" y="0"/>
                    </a:moveTo>
                    <a:lnTo>
                      <a:pt x="12" y="20"/>
                    </a:lnTo>
                    <a:lnTo>
                      <a:pt x="10" y="26"/>
                    </a:lnTo>
                    <a:lnTo>
                      <a:pt x="10" y="30"/>
                    </a:lnTo>
                    <a:lnTo>
                      <a:pt x="7" y="37"/>
                    </a:lnTo>
                    <a:lnTo>
                      <a:pt x="14" y="25"/>
                    </a:lnTo>
                    <a:lnTo>
                      <a:pt x="26" y="25"/>
                    </a:lnTo>
                    <a:lnTo>
                      <a:pt x="38" y="20"/>
                    </a:lnTo>
                    <a:lnTo>
                      <a:pt x="58" y="19"/>
                    </a:lnTo>
                    <a:lnTo>
                      <a:pt x="3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3" name="Freeform 225"/>
              <p:cNvSpPr>
                <a:spLocks/>
              </p:cNvSpPr>
              <p:nvPr/>
            </p:nvSpPr>
            <p:spPr bwMode="auto">
              <a:xfrm>
                <a:off x="4591" y="3560"/>
                <a:ext cx="16" cy="6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4" y="31"/>
                  </a:cxn>
                  <a:cxn ang="0">
                    <a:pos x="13" y="35"/>
                  </a:cxn>
                  <a:cxn ang="0">
                    <a:pos x="29" y="24"/>
                  </a:cxn>
                  <a:cxn ang="0">
                    <a:pos x="49" y="18"/>
                  </a:cxn>
                  <a:cxn ang="0">
                    <a:pos x="81" y="17"/>
                  </a:cxn>
                  <a:cxn ang="0">
                    <a:pos x="96" y="19"/>
                  </a:cxn>
                  <a:cxn ang="0">
                    <a:pos x="71" y="8"/>
                  </a:cxn>
                  <a:cxn ang="0">
                    <a:pos x="54" y="4"/>
                  </a:cxn>
                  <a:cxn ang="0">
                    <a:pos x="56" y="0"/>
                  </a:cxn>
                  <a:cxn ang="0">
                    <a:pos x="40" y="6"/>
                  </a:cxn>
                  <a:cxn ang="0">
                    <a:pos x="42" y="2"/>
                  </a:cxn>
                  <a:cxn ang="0">
                    <a:pos x="28" y="8"/>
                  </a:cxn>
                  <a:cxn ang="0">
                    <a:pos x="16" y="8"/>
                  </a:cxn>
                  <a:cxn ang="0">
                    <a:pos x="0" y="18"/>
                  </a:cxn>
                </a:cxnLst>
                <a:rect l="0" t="0" r="r" b="b"/>
                <a:pathLst>
                  <a:path w="96" h="35">
                    <a:moveTo>
                      <a:pt x="0" y="18"/>
                    </a:moveTo>
                    <a:lnTo>
                      <a:pt x="4" y="31"/>
                    </a:lnTo>
                    <a:lnTo>
                      <a:pt x="13" y="35"/>
                    </a:lnTo>
                    <a:lnTo>
                      <a:pt x="29" y="24"/>
                    </a:lnTo>
                    <a:lnTo>
                      <a:pt x="49" y="18"/>
                    </a:lnTo>
                    <a:lnTo>
                      <a:pt x="81" y="17"/>
                    </a:lnTo>
                    <a:lnTo>
                      <a:pt x="96" y="19"/>
                    </a:lnTo>
                    <a:lnTo>
                      <a:pt x="71" y="8"/>
                    </a:lnTo>
                    <a:lnTo>
                      <a:pt x="54" y="4"/>
                    </a:lnTo>
                    <a:lnTo>
                      <a:pt x="56" y="0"/>
                    </a:lnTo>
                    <a:lnTo>
                      <a:pt x="40" y="6"/>
                    </a:lnTo>
                    <a:lnTo>
                      <a:pt x="42" y="2"/>
                    </a:lnTo>
                    <a:lnTo>
                      <a:pt x="28" y="8"/>
                    </a:lnTo>
                    <a:lnTo>
                      <a:pt x="16" y="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4" name="Freeform 226"/>
              <p:cNvSpPr>
                <a:spLocks/>
              </p:cNvSpPr>
              <p:nvPr/>
            </p:nvSpPr>
            <p:spPr bwMode="auto">
              <a:xfrm>
                <a:off x="4627" y="3568"/>
                <a:ext cx="9" cy="19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7" y="7"/>
                  </a:cxn>
                  <a:cxn ang="0">
                    <a:pos x="37" y="10"/>
                  </a:cxn>
                  <a:cxn ang="0">
                    <a:pos x="49" y="30"/>
                  </a:cxn>
                  <a:cxn ang="0">
                    <a:pos x="51" y="55"/>
                  </a:cxn>
                  <a:cxn ang="0">
                    <a:pos x="49" y="74"/>
                  </a:cxn>
                  <a:cxn ang="0">
                    <a:pos x="41" y="91"/>
                  </a:cxn>
                  <a:cxn ang="0">
                    <a:pos x="32" y="66"/>
                  </a:cxn>
                  <a:cxn ang="0">
                    <a:pos x="22" y="52"/>
                  </a:cxn>
                  <a:cxn ang="0">
                    <a:pos x="3" y="42"/>
                  </a:cxn>
                  <a:cxn ang="0">
                    <a:pos x="18" y="63"/>
                  </a:cxn>
                  <a:cxn ang="0">
                    <a:pos x="34" y="79"/>
                  </a:cxn>
                  <a:cxn ang="0">
                    <a:pos x="35" y="96"/>
                  </a:cxn>
                  <a:cxn ang="0">
                    <a:pos x="28" y="111"/>
                  </a:cxn>
                  <a:cxn ang="0">
                    <a:pos x="20" y="113"/>
                  </a:cxn>
                  <a:cxn ang="0">
                    <a:pos x="43" y="107"/>
                  </a:cxn>
                  <a:cxn ang="0">
                    <a:pos x="55" y="83"/>
                  </a:cxn>
                  <a:cxn ang="0">
                    <a:pos x="56" y="52"/>
                  </a:cxn>
                  <a:cxn ang="0">
                    <a:pos x="55" y="23"/>
                  </a:cxn>
                  <a:cxn ang="0">
                    <a:pos x="41" y="5"/>
                  </a:cxn>
                  <a:cxn ang="0">
                    <a:pos x="24" y="0"/>
                  </a:cxn>
                  <a:cxn ang="0">
                    <a:pos x="7" y="3"/>
                  </a:cxn>
                  <a:cxn ang="0">
                    <a:pos x="0" y="21"/>
                  </a:cxn>
                </a:cxnLst>
                <a:rect l="0" t="0" r="r" b="b"/>
                <a:pathLst>
                  <a:path w="56" h="113">
                    <a:moveTo>
                      <a:pt x="0" y="21"/>
                    </a:moveTo>
                    <a:lnTo>
                      <a:pt x="17" y="7"/>
                    </a:lnTo>
                    <a:lnTo>
                      <a:pt x="37" y="10"/>
                    </a:lnTo>
                    <a:lnTo>
                      <a:pt x="49" y="30"/>
                    </a:lnTo>
                    <a:lnTo>
                      <a:pt x="51" y="55"/>
                    </a:lnTo>
                    <a:lnTo>
                      <a:pt x="49" y="74"/>
                    </a:lnTo>
                    <a:lnTo>
                      <a:pt x="41" y="91"/>
                    </a:lnTo>
                    <a:lnTo>
                      <a:pt x="32" y="66"/>
                    </a:lnTo>
                    <a:lnTo>
                      <a:pt x="22" y="52"/>
                    </a:lnTo>
                    <a:lnTo>
                      <a:pt x="3" y="42"/>
                    </a:lnTo>
                    <a:lnTo>
                      <a:pt x="18" y="63"/>
                    </a:lnTo>
                    <a:lnTo>
                      <a:pt x="34" y="79"/>
                    </a:lnTo>
                    <a:lnTo>
                      <a:pt x="35" y="96"/>
                    </a:lnTo>
                    <a:lnTo>
                      <a:pt x="28" y="111"/>
                    </a:lnTo>
                    <a:lnTo>
                      <a:pt x="20" y="113"/>
                    </a:lnTo>
                    <a:lnTo>
                      <a:pt x="43" y="107"/>
                    </a:lnTo>
                    <a:lnTo>
                      <a:pt x="55" y="83"/>
                    </a:lnTo>
                    <a:lnTo>
                      <a:pt x="56" y="52"/>
                    </a:lnTo>
                    <a:lnTo>
                      <a:pt x="55" y="23"/>
                    </a:lnTo>
                    <a:lnTo>
                      <a:pt x="41" y="5"/>
                    </a:lnTo>
                    <a:lnTo>
                      <a:pt x="24" y="0"/>
                    </a:lnTo>
                    <a:lnTo>
                      <a:pt x="7" y="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5" name="Freeform 227"/>
              <p:cNvSpPr>
                <a:spLocks/>
              </p:cNvSpPr>
              <p:nvPr/>
            </p:nvSpPr>
            <p:spPr bwMode="auto">
              <a:xfrm>
                <a:off x="4624" y="3565"/>
                <a:ext cx="15" cy="25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14" y="12"/>
                  </a:cxn>
                  <a:cxn ang="0">
                    <a:pos x="38" y="6"/>
                  </a:cxn>
                  <a:cxn ang="0">
                    <a:pos x="67" y="10"/>
                  </a:cxn>
                  <a:cxn ang="0">
                    <a:pos x="78" y="24"/>
                  </a:cxn>
                  <a:cxn ang="0">
                    <a:pos x="85" y="48"/>
                  </a:cxn>
                  <a:cxn ang="0">
                    <a:pos x="85" y="66"/>
                  </a:cxn>
                  <a:cxn ang="0">
                    <a:pos x="81" y="79"/>
                  </a:cxn>
                  <a:cxn ang="0">
                    <a:pos x="81" y="97"/>
                  </a:cxn>
                  <a:cxn ang="0">
                    <a:pos x="76" y="119"/>
                  </a:cxn>
                  <a:cxn ang="0">
                    <a:pos x="56" y="140"/>
                  </a:cxn>
                  <a:cxn ang="0">
                    <a:pos x="44" y="140"/>
                  </a:cxn>
                  <a:cxn ang="0">
                    <a:pos x="29" y="140"/>
                  </a:cxn>
                  <a:cxn ang="0">
                    <a:pos x="29" y="144"/>
                  </a:cxn>
                  <a:cxn ang="0">
                    <a:pos x="40" y="152"/>
                  </a:cxn>
                  <a:cxn ang="0">
                    <a:pos x="54" y="150"/>
                  </a:cxn>
                  <a:cxn ang="0">
                    <a:pos x="72" y="143"/>
                  </a:cxn>
                  <a:cxn ang="0">
                    <a:pos x="86" y="121"/>
                  </a:cxn>
                  <a:cxn ang="0">
                    <a:pos x="87" y="85"/>
                  </a:cxn>
                  <a:cxn ang="0">
                    <a:pos x="91" y="61"/>
                  </a:cxn>
                  <a:cxn ang="0">
                    <a:pos x="91" y="41"/>
                  </a:cxn>
                  <a:cxn ang="0">
                    <a:pos x="83" y="22"/>
                  </a:cxn>
                  <a:cxn ang="0">
                    <a:pos x="73" y="6"/>
                  </a:cxn>
                  <a:cxn ang="0">
                    <a:pos x="49" y="0"/>
                  </a:cxn>
                  <a:cxn ang="0">
                    <a:pos x="14" y="4"/>
                  </a:cxn>
                  <a:cxn ang="0">
                    <a:pos x="2" y="12"/>
                  </a:cxn>
                  <a:cxn ang="0">
                    <a:pos x="0" y="37"/>
                  </a:cxn>
                </a:cxnLst>
                <a:rect l="0" t="0" r="r" b="b"/>
                <a:pathLst>
                  <a:path w="91" h="152">
                    <a:moveTo>
                      <a:pt x="0" y="37"/>
                    </a:moveTo>
                    <a:lnTo>
                      <a:pt x="14" y="12"/>
                    </a:lnTo>
                    <a:lnTo>
                      <a:pt x="38" y="6"/>
                    </a:lnTo>
                    <a:lnTo>
                      <a:pt x="67" y="10"/>
                    </a:lnTo>
                    <a:lnTo>
                      <a:pt x="78" y="24"/>
                    </a:lnTo>
                    <a:lnTo>
                      <a:pt x="85" y="48"/>
                    </a:lnTo>
                    <a:lnTo>
                      <a:pt x="85" y="66"/>
                    </a:lnTo>
                    <a:lnTo>
                      <a:pt x="81" y="79"/>
                    </a:lnTo>
                    <a:lnTo>
                      <a:pt x="81" y="97"/>
                    </a:lnTo>
                    <a:lnTo>
                      <a:pt x="76" y="119"/>
                    </a:lnTo>
                    <a:lnTo>
                      <a:pt x="56" y="140"/>
                    </a:lnTo>
                    <a:lnTo>
                      <a:pt x="44" y="140"/>
                    </a:lnTo>
                    <a:lnTo>
                      <a:pt x="29" y="140"/>
                    </a:lnTo>
                    <a:lnTo>
                      <a:pt x="29" y="144"/>
                    </a:lnTo>
                    <a:lnTo>
                      <a:pt x="40" y="152"/>
                    </a:lnTo>
                    <a:lnTo>
                      <a:pt x="54" y="150"/>
                    </a:lnTo>
                    <a:lnTo>
                      <a:pt x="72" y="143"/>
                    </a:lnTo>
                    <a:lnTo>
                      <a:pt x="86" y="121"/>
                    </a:lnTo>
                    <a:lnTo>
                      <a:pt x="87" y="85"/>
                    </a:lnTo>
                    <a:lnTo>
                      <a:pt x="91" y="61"/>
                    </a:lnTo>
                    <a:lnTo>
                      <a:pt x="91" y="41"/>
                    </a:lnTo>
                    <a:lnTo>
                      <a:pt x="83" y="22"/>
                    </a:lnTo>
                    <a:lnTo>
                      <a:pt x="73" y="6"/>
                    </a:lnTo>
                    <a:lnTo>
                      <a:pt x="49" y="0"/>
                    </a:lnTo>
                    <a:lnTo>
                      <a:pt x="14" y="4"/>
                    </a:lnTo>
                    <a:lnTo>
                      <a:pt x="2" y="1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6" name="Freeform 228"/>
              <p:cNvSpPr>
                <a:spLocks/>
              </p:cNvSpPr>
              <p:nvPr/>
            </p:nvSpPr>
            <p:spPr bwMode="auto">
              <a:xfrm>
                <a:off x="4616" y="3592"/>
                <a:ext cx="14" cy="21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73" y="27"/>
                  </a:cxn>
                  <a:cxn ang="0">
                    <a:pos x="55" y="57"/>
                  </a:cxn>
                  <a:cxn ang="0">
                    <a:pos x="37" y="83"/>
                  </a:cxn>
                  <a:cxn ang="0">
                    <a:pos x="12" y="117"/>
                  </a:cxn>
                  <a:cxn ang="0">
                    <a:pos x="0" y="128"/>
                  </a:cxn>
                  <a:cxn ang="0">
                    <a:pos x="29" y="113"/>
                  </a:cxn>
                  <a:cxn ang="0">
                    <a:pos x="50" y="82"/>
                  </a:cxn>
                  <a:cxn ang="0">
                    <a:pos x="71" y="48"/>
                  </a:cxn>
                  <a:cxn ang="0">
                    <a:pos x="84" y="0"/>
                  </a:cxn>
                </a:cxnLst>
                <a:rect l="0" t="0" r="r" b="b"/>
                <a:pathLst>
                  <a:path w="84" h="128">
                    <a:moveTo>
                      <a:pt x="84" y="0"/>
                    </a:moveTo>
                    <a:lnTo>
                      <a:pt x="73" y="27"/>
                    </a:lnTo>
                    <a:lnTo>
                      <a:pt x="55" y="57"/>
                    </a:lnTo>
                    <a:lnTo>
                      <a:pt x="37" y="83"/>
                    </a:lnTo>
                    <a:lnTo>
                      <a:pt x="12" y="117"/>
                    </a:lnTo>
                    <a:lnTo>
                      <a:pt x="0" y="128"/>
                    </a:lnTo>
                    <a:lnTo>
                      <a:pt x="29" y="113"/>
                    </a:lnTo>
                    <a:lnTo>
                      <a:pt x="50" y="82"/>
                    </a:lnTo>
                    <a:lnTo>
                      <a:pt x="71" y="48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7" name="Freeform 229"/>
              <p:cNvSpPr>
                <a:spLocks/>
              </p:cNvSpPr>
              <p:nvPr/>
            </p:nvSpPr>
            <p:spPr bwMode="auto">
              <a:xfrm>
                <a:off x="4594" y="3521"/>
                <a:ext cx="78" cy="78"/>
              </a:xfrm>
              <a:custGeom>
                <a:avLst/>
                <a:gdLst/>
                <a:ahLst/>
                <a:cxnLst>
                  <a:cxn ang="0">
                    <a:pos x="37" y="137"/>
                  </a:cxn>
                  <a:cxn ang="0">
                    <a:pos x="108" y="126"/>
                  </a:cxn>
                  <a:cxn ang="0">
                    <a:pos x="157" y="132"/>
                  </a:cxn>
                  <a:cxn ang="0">
                    <a:pos x="186" y="165"/>
                  </a:cxn>
                  <a:cxn ang="0">
                    <a:pos x="168" y="206"/>
                  </a:cxn>
                  <a:cxn ang="0">
                    <a:pos x="146" y="221"/>
                  </a:cxn>
                  <a:cxn ang="0">
                    <a:pos x="139" y="259"/>
                  </a:cxn>
                  <a:cxn ang="0">
                    <a:pos x="153" y="284"/>
                  </a:cxn>
                  <a:cxn ang="0">
                    <a:pos x="141" y="321"/>
                  </a:cxn>
                  <a:cxn ang="0">
                    <a:pos x="170" y="321"/>
                  </a:cxn>
                  <a:cxn ang="0">
                    <a:pos x="179" y="278"/>
                  </a:cxn>
                  <a:cxn ang="0">
                    <a:pos x="197" y="259"/>
                  </a:cxn>
                  <a:cxn ang="0">
                    <a:pos x="232" y="259"/>
                  </a:cxn>
                  <a:cxn ang="0">
                    <a:pos x="266" y="268"/>
                  </a:cxn>
                  <a:cxn ang="0">
                    <a:pos x="277" y="297"/>
                  </a:cxn>
                  <a:cxn ang="0">
                    <a:pos x="281" y="336"/>
                  </a:cxn>
                  <a:cxn ang="0">
                    <a:pos x="277" y="366"/>
                  </a:cxn>
                  <a:cxn ang="0">
                    <a:pos x="277" y="387"/>
                  </a:cxn>
                  <a:cxn ang="0">
                    <a:pos x="279" y="412"/>
                  </a:cxn>
                  <a:cxn ang="0">
                    <a:pos x="301" y="434"/>
                  </a:cxn>
                  <a:cxn ang="0">
                    <a:pos x="317" y="447"/>
                  </a:cxn>
                  <a:cxn ang="0">
                    <a:pos x="359" y="474"/>
                  </a:cxn>
                  <a:cxn ang="0">
                    <a:pos x="436" y="395"/>
                  </a:cxn>
                  <a:cxn ang="0">
                    <a:pos x="459" y="330"/>
                  </a:cxn>
                  <a:cxn ang="0">
                    <a:pos x="467" y="226"/>
                  </a:cxn>
                  <a:cxn ang="0">
                    <a:pos x="472" y="153"/>
                  </a:cxn>
                  <a:cxn ang="0">
                    <a:pos x="463" y="81"/>
                  </a:cxn>
                  <a:cxn ang="0">
                    <a:pos x="443" y="42"/>
                  </a:cxn>
                  <a:cxn ang="0">
                    <a:pos x="396" y="15"/>
                  </a:cxn>
                  <a:cxn ang="0">
                    <a:pos x="352" y="7"/>
                  </a:cxn>
                  <a:cxn ang="0">
                    <a:pos x="270" y="0"/>
                  </a:cxn>
                  <a:cxn ang="0">
                    <a:pos x="190" y="4"/>
                  </a:cxn>
                  <a:cxn ang="0">
                    <a:pos x="90" y="22"/>
                  </a:cxn>
                  <a:cxn ang="0">
                    <a:pos x="44" y="44"/>
                  </a:cxn>
                  <a:cxn ang="0">
                    <a:pos x="22" y="66"/>
                  </a:cxn>
                  <a:cxn ang="0">
                    <a:pos x="0" y="99"/>
                  </a:cxn>
                  <a:cxn ang="0">
                    <a:pos x="4" y="117"/>
                  </a:cxn>
                  <a:cxn ang="0">
                    <a:pos x="37" y="137"/>
                  </a:cxn>
                </a:cxnLst>
                <a:rect l="0" t="0" r="r" b="b"/>
                <a:pathLst>
                  <a:path w="472" h="474">
                    <a:moveTo>
                      <a:pt x="37" y="137"/>
                    </a:moveTo>
                    <a:lnTo>
                      <a:pt x="108" y="126"/>
                    </a:lnTo>
                    <a:lnTo>
                      <a:pt x="157" y="132"/>
                    </a:lnTo>
                    <a:lnTo>
                      <a:pt x="186" y="165"/>
                    </a:lnTo>
                    <a:lnTo>
                      <a:pt x="168" y="206"/>
                    </a:lnTo>
                    <a:lnTo>
                      <a:pt x="146" y="221"/>
                    </a:lnTo>
                    <a:lnTo>
                      <a:pt x="139" y="259"/>
                    </a:lnTo>
                    <a:lnTo>
                      <a:pt x="153" y="284"/>
                    </a:lnTo>
                    <a:lnTo>
                      <a:pt x="141" y="321"/>
                    </a:lnTo>
                    <a:lnTo>
                      <a:pt x="170" y="321"/>
                    </a:lnTo>
                    <a:lnTo>
                      <a:pt x="179" y="278"/>
                    </a:lnTo>
                    <a:lnTo>
                      <a:pt x="197" y="259"/>
                    </a:lnTo>
                    <a:lnTo>
                      <a:pt x="232" y="259"/>
                    </a:lnTo>
                    <a:lnTo>
                      <a:pt x="266" y="268"/>
                    </a:lnTo>
                    <a:lnTo>
                      <a:pt x="277" y="297"/>
                    </a:lnTo>
                    <a:lnTo>
                      <a:pt x="281" y="336"/>
                    </a:lnTo>
                    <a:lnTo>
                      <a:pt x="277" y="366"/>
                    </a:lnTo>
                    <a:lnTo>
                      <a:pt x="277" y="387"/>
                    </a:lnTo>
                    <a:lnTo>
                      <a:pt x="279" y="412"/>
                    </a:lnTo>
                    <a:lnTo>
                      <a:pt x="301" y="434"/>
                    </a:lnTo>
                    <a:lnTo>
                      <a:pt x="317" y="447"/>
                    </a:lnTo>
                    <a:lnTo>
                      <a:pt x="359" y="474"/>
                    </a:lnTo>
                    <a:lnTo>
                      <a:pt x="436" y="395"/>
                    </a:lnTo>
                    <a:lnTo>
                      <a:pt x="459" y="330"/>
                    </a:lnTo>
                    <a:lnTo>
                      <a:pt x="467" y="226"/>
                    </a:lnTo>
                    <a:lnTo>
                      <a:pt x="472" y="153"/>
                    </a:lnTo>
                    <a:lnTo>
                      <a:pt x="463" y="81"/>
                    </a:lnTo>
                    <a:lnTo>
                      <a:pt x="443" y="42"/>
                    </a:lnTo>
                    <a:lnTo>
                      <a:pt x="396" y="15"/>
                    </a:lnTo>
                    <a:lnTo>
                      <a:pt x="352" y="7"/>
                    </a:lnTo>
                    <a:lnTo>
                      <a:pt x="270" y="0"/>
                    </a:lnTo>
                    <a:lnTo>
                      <a:pt x="190" y="4"/>
                    </a:lnTo>
                    <a:lnTo>
                      <a:pt x="90" y="22"/>
                    </a:lnTo>
                    <a:lnTo>
                      <a:pt x="44" y="44"/>
                    </a:lnTo>
                    <a:lnTo>
                      <a:pt x="22" y="66"/>
                    </a:lnTo>
                    <a:lnTo>
                      <a:pt x="0" y="99"/>
                    </a:lnTo>
                    <a:lnTo>
                      <a:pt x="4" y="117"/>
                    </a:lnTo>
                    <a:lnTo>
                      <a:pt x="37" y="137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8" name="Freeform 230"/>
              <p:cNvSpPr>
                <a:spLocks/>
              </p:cNvSpPr>
              <p:nvPr/>
            </p:nvSpPr>
            <p:spPr bwMode="auto">
              <a:xfrm>
                <a:off x="4596" y="3522"/>
                <a:ext cx="74" cy="75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0" y="106"/>
                  </a:cxn>
                  <a:cxn ang="0">
                    <a:pos x="114" y="110"/>
                  </a:cxn>
                  <a:cxn ang="0">
                    <a:pos x="205" y="88"/>
                  </a:cxn>
                  <a:cxn ang="0">
                    <a:pos x="162" y="103"/>
                  </a:cxn>
                  <a:cxn ang="0">
                    <a:pos x="152" y="119"/>
                  </a:cxn>
                  <a:cxn ang="0">
                    <a:pos x="196" y="115"/>
                  </a:cxn>
                  <a:cxn ang="0">
                    <a:pos x="207" y="121"/>
                  </a:cxn>
                  <a:cxn ang="0">
                    <a:pos x="180" y="152"/>
                  </a:cxn>
                  <a:cxn ang="0">
                    <a:pos x="189" y="158"/>
                  </a:cxn>
                  <a:cxn ang="0">
                    <a:pos x="164" y="197"/>
                  </a:cxn>
                  <a:cxn ang="0">
                    <a:pos x="246" y="179"/>
                  </a:cxn>
                  <a:cxn ang="0">
                    <a:pos x="138" y="219"/>
                  </a:cxn>
                  <a:cxn ang="0">
                    <a:pos x="199" y="212"/>
                  </a:cxn>
                  <a:cxn ang="0">
                    <a:pos x="145" y="238"/>
                  </a:cxn>
                  <a:cxn ang="0">
                    <a:pos x="162" y="252"/>
                  </a:cxn>
                  <a:cxn ang="0">
                    <a:pos x="250" y="243"/>
                  </a:cxn>
                  <a:cxn ang="0">
                    <a:pos x="314" y="250"/>
                  </a:cxn>
                  <a:cxn ang="0">
                    <a:pos x="309" y="267"/>
                  </a:cxn>
                  <a:cxn ang="0">
                    <a:pos x="324" y="277"/>
                  </a:cxn>
                  <a:cxn ang="0">
                    <a:pos x="273" y="312"/>
                  </a:cxn>
                  <a:cxn ang="0">
                    <a:pos x="320" y="310"/>
                  </a:cxn>
                  <a:cxn ang="0">
                    <a:pos x="273" y="361"/>
                  </a:cxn>
                  <a:cxn ang="0">
                    <a:pos x="305" y="359"/>
                  </a:cxn>
                  <a:cxn ang="0">
                    <a:pos x="291" y="413"/>
                  </a:cxn>
                  <a:cxn ang="0">
                    <a:pos x="351" y="332"/>
                  </a:cxn>
                  <a:cxn ang="0">
                    <a:pos x="295" y="423"/>
                  </a:cxn>
                  <a:cxn ang="0">
                    <a:pos x="363" y="390"/>
                  </a:cxn>
                  <a:cxn ang="0">
                    <a:pos x="347" y="425"/>
                  </a:cxn>
                  <a:cxn ang="0">
                    <a:pos x="382" y="423"/>
                  </a:cxn>
                  <a:cxn ang="0">
                    <a:pos x="437" y="271"/>
                  </a:cxn>
                  <a:cxn ang="0">
                    <a:pos x="411" y="179"/>
                  </a:cxn>
                  <a:cxn ang="0">
                    <a:pos x="363" y="187"/>
                  </a:cxn>
                  <a:cxn ang="0">
                    <a:pos x="445" y="156"/>
                  </a:cxn>
                  <a:cxn ang="0">
                    <a:pos x="389" y="99"/>
                  </a:cxn>
                  <a:cxn ang="0">
                    <a:pos x="353" y="99"/>
                  </a:cxn>
                  <a:cxn ang="0">
                    <a:pos x="429" y="48"/>
                  </a:cxn>
                  <a:cxn ang="0">
                    <a:pos x="340" y="28"/>
                  </a:cxn>
                  <a:cxn ang="0">
                    <a:pos x="365" y="10"/>
                  </a:cxn>
                  <a:cxn ang="0">
                    <a:pos x="254" y="8"/>
                  </a:cxn>
                  <a:cxn ang="0">
                    <a:pos x="211" y="22"/>
                  </a:cxn>
                  <a:cxn ang="0">
                    <a:pos x="203" y="2"/>
                  </a:cxn>
                  <a:cxn ang="0">
                    <a:pos x="116" y="37"/>
                  </a:cxn>
                  <a:cxn ang="0">
                    <a:pos x="131" y="10"/>
                  </a:cxn>
                </a:cxnLst>
                <a:rect l="0" t="0" r="r" b="b"/>
                <a:pathLst>
                  <a:path w="449" h="454">
                    <a:moveTo>
                      <a:pt x="74" y="28"/>
                    </a:moveTo>
                    <a:lnTo>
                      <a:pt x="37" y="43"/>
                    </a:lnTo>
                    <a:lnTo>
                      <a:pt x="18" y="68"/>
                    </a:lnTo>
                    <a:lnTo>
                      <a:pt x="8" y="84"/>
                    </a:lnTo>
                    <a:lnTo>
                      <a:pt x="0" y="97"/>
                    </a:lnTo>
                    <a:lnTo>
                      <a:pt x="10" y="106"/>
                    </a:lnTo>
                    <a:lnTo>
                      <a:pt x="29" y="119"/>
                    </a:lnTo>
                    <a:lnTo>
                      <a:pt x="78" y="110"/>
                    </a:lnTo>
                    <a:lnTo>
                      <a:pt x="114" y="110"/>
                    </a:lnTo>
                    <a:lnTo>
                      <a:pt x="138" y="99"/>
                    </a:lnTo>
                    <a:lnTo>
                      <a:pt x="174" y="90"/>
                    </a:lnTo>
                    <a:lnTo>
                      <a:pt x="205" y="88"/>
                    </a:lnTo>
                    <a:lnTo>
                      <a:pt x="242" y="90"/>
                    </a:lnTo>
                    <a:lnTo>
                      <a:pt x="189" y="97"/>
                    </a:lnTo>
                    <a:lnTo>
                      <a:pt x="162" y="103"/>
                    </a:lnTo>
                    <a:lnTo>
                      <a:pt x="143" y="110"/>
                    </a:lnTo>
                    <a:lnTo>
                      <a:pt x="138" y="113"/>
                    </a:lnTo>
                    <a:lnTo>
                      <a:pt x="152" y="119"/>
                    </a:lnTo>
                    <a:lnTo>
                      <a:pt x="162" y="130"/>
                    </a:lnTo>
                    <a:lnTo>
                      <a:pt x="180" y="119"/>
                    </a:lnTo>
                    <a:lnTo>
                      <a:pt x="196" y="115"/>
                    </a:lnTo>
                    <a:lnTo>
                      <a:pt x="229" y="108"/>
                    </a:lnTo>
                    <a:lnTo>
                      <a:pt x="240" y="108"/>
                    </a:lnTo>
                    <a:lnTo>
                      <a:pt x="207" y="121"/>
                    </a:lnTo>
                    <a:lnTo>
                      <a:pt x="183" y="132"/>
                    </a:lnTo>
                    <a:lnTo>
                      <a:pt x="170" y="141"/>
                    </a:lnTo>
                    <a:lnTo>
                      <a:pt x="180" y="152"/>
                    </a:lnTo>
                    <a:lnTo>
                      <a:pt x="207" y="144"/>
                    </a:lnTo>
                    <a:lnTo>
                      <a:pt x="229" y="139"/>
                    </a:lnTo>
                    <a:lnTo>
                      <a:pt x="189" y="158"/>
                    </a:lnTo>
                    <a:lnTo>
                      <a:pt x="176" y="168"/>
                    </a:lnTo>
                    <a:lnTo>
                      <a:pt x="172" y="187"/>
                    </a:lnTo>
                    <a:lnTo>
                      <a:pt x="164" y="197"/>
                    </a:lnTo>
                    <a:lnTo>
                      <a:pt x="189" y="185"/>
                    </a:lnTo>
                    <a:lnTo>
                      <a:pt x="211" y="181"/>
                    </a:lnTo>
                    <a:lnTo>
                      <a:pt x="246" y="179"/>
                    </a:lnTo>
                    <a:lnTo>
                      <a:pt x="193" y="195"/>
                    </a:lnTo>
                    <a:lnTo>
                      <a:pt x="160" y="207"/>
                    </a:lnTo>
                    <a:lnTo>
                      <a:pt x="138" y="219"/>
                    </a:lnTo>
                    <a:lnTo>
                      <a:pt x="136" y="236"/>
                    </a:lnTo>
                    <a:lnTo>
                      <a:pt x="162" y="223"/>
                    </a:lnTo>
                    <a:lnTo>
                      <a:pt x="199" y="212"/>
                    </a:lnTo>
                    <a:lnTo>
                      <a:pt x="216" y="212"/>
                    </a:lnTo>
                    <a:lnTo>
                      <a:pt x="176" y="226"/>
                    </a:lnTo>
                    <a:lnTo>
                      <a:pt x="145" y="238"/>
                    </a:lnTo>
                    <a:lnTo>
                      <a:pt x="134" y="250"/>
                    </a:lnTo>
                    <a:lnTo>
                      <a:pt x="138" y="261"/>
                    </a:lnTo>
                    <a:lnTo>
                      <a:pt x="162" y="252"/>
                    </a:lnTo>
                    <a:lnTo>
                      <a:pt x="185" y="243"/>
                    </a:lnTo>
                    <a:lnTo>
                      <a:pt x="232" y="241"/>
                    </a:lnTo>
                    <a:lnTo>
                      <a:pt x="250" y="243"/>
                    </a:lnTo>
                    <a:lnTo>
                      <a:pt x="293" y="245"/>
                    </a:lnTo>
                    <a:lnTo>
                      <a:pt x="344" y="238"/>
                    </a:lnTo>
                    <a:lnTo>
                      <a:pt x="314" y="250"/>
                    </a:lnTo>
                    <a:lnTo>
                      <a:pt x="260" y="259"/>
                    </a:lnTo>
                    <a:lnTo>
                      <a:pt x="271" y="277"/>
                    </a:lnTo>
                    <a:lnTo>
                      <a:pt x="309" y="267"/>
                    </a:lnTo>
                    <a:lnTo>
                      <a:pt x="347" y="254"/>
                    </a:lnTo>
                    <a:lnTo>
                      <a:pt x="371" y="243"/>
                    </a:lnTo>
                    <a:lnTo>
                      <a:pt x="324" y="277"/>
                    </a:lnTo>
                    <a:lnTo>
                      <a:pt x="295" y="285"/>
                    </a:lnTo>
                    <a:lnTo>
                      <a:pt x="271" y="294"/>
                    </a:lnTo>
                    <a:lnTo>
                      <a:pt x="273" y="312"/>
                    </a:lnTo>
                    <a:lnTo>
                      <a:pt x="309" y="306"/>
                    </a:lnTo>
                    <a:lnTo>
                      <a:pt x="338" y="298"/>
                    </a:lnTo>
                    <a:lnTo>
                      <a:pt x="320" y="310"/>
                    </a:lnTo>
                    <a:lnTo>
                      <a:pt x="289" y="318"/>
                    </a:lnTo>
                    <a:lnTo>
                      <a:pt x="273" y="320"/>
                    </a:lnTo>
                    <a:lnTo>
                      <a:pt x="273" y="361"/>
                    </a:lnTo>
                    <a:lnTo>
                      <a:pt x="307" y="347"/>
                    </a:lnTo>
                    <a:lnTo>
                      <a:pt x="334" y="336"/>
                    </a:lnTo>
                    <a:lnTo>
                      <a:pt x="305" y="359"/>
                    </a:lnTo>
                    <a:lnTo>
                      <a:pt x="269" y="374"/>
                    </a:lnTo>
                    <a:lnTo>
                      <a:pt x="271" y="392"/>
                    </a:lnTo>
                    <a:lnTo>
                      <a:pt x="291" y="413"/>
                    </a:lnTo>
                    <a:lnTo>
                      <a:pt x="309" y="390"/>
                    </a:lnTo>
                    <a:lnTo>
                      <a:pt x="334" y="361"/>
                    </a:lnTo>
                    <a:lnTo>
                      <a:pt x="351" y="332"/>
                    </a:lnTo>
                    <a:lnTo>
                      <a:pt x="334" y="376"/>
                    </a:lnTo>
                    <a:lnTo>
                      <a:pt x="320" y="392"/>
                    </a:lnTo>
                    <a:lnTo>
                      <a:pt x="295" y="423"/>
                    </a:lnTo>
                    <a:lnTo>
                      <a:pt x="314" y="443"/>
                    </a:lnTo>
                    <a:lnTo>
                      <a:pt x="342" y="419"/>
                    </a:lnTo>
                    <a:lnTo>
                      <a:pt x="363" y="390"/>
                    </a:lnTo>
                    <a:lnTo>
                      <a:pt x="382" y="359"/>
                    </a:lnTo>
                    <a:lnTo>
                      <a:pt x="365" y="405"/>
                    </a:lnTo>
                    <a:lnTo>
                      <a:pt x="347" y="425"/>
                    </a:lnTo>
                    <a:lnTo>
                      <a:pt x="329" y="445"/>
                    </a:lnTo>
                    <a:lnTo>
                      <a:pt x="344" y="454"/>
                    </a:lnTo>
                    <a:lnTo>
                      <a:pt x="382" y="423"/>
                    </a:lnTo>
                    <a:lnTo>
                      <a:pt x="416" y="374"/>
                    </a:lnTo>
                    <a:lnTo>
                      <a:pt x="429" y="336"/>
                    </a:lnTo>
                    <a:lnTo>
                      <a:pt x="437" y="271"/>
                    </a:lnTo>
                    <a:lnTo>
                      <a:pt x="443" y="223"/>
                    </a:lnTo>
                    <a:lnTo>
                      <a:pt x="449" y="168"/>
                    </a:lnTo>
                    <a:lnTo>
                      <a:pt x="411" y="179"/>
                    </a:lnTo>
                    <a:lnTo>
                      <a:pt x="369" y="195"/>
                    </a:lnTo>
                    <a:lnTo>
                      <a:pt x="305" y="210"/>
                    </a:lnTo>
                    <a:lnTo>
                      <a:pt x="363" y="187"/>
                    </a:lnTo>
                    <a:lnTo>
                      <a:pt x="384" y="174"/>
                    </a:lnTo>
                    <a:lnTo>
                      <a:pt x="424" y="161"/>
                    </a:lnTo>
                    <a:lnTo>
                      <a:pt x="445" y="156"/>
                    </a:lnTo>
                    <a:lnTo>
                      <a:pt x="445" y="128"/>
                    </a:lnTo>
                    <a:lnTo>
                      <a:pt x="439" y="90"/>
                    </a:lnTo>
                    <a:lnTo>
                      <a:pt x="389" y="99"/>
                    </a:lnTo>
                    <a:lnTo>
                      <a:pt x="357" y="108"/>
                    </a:lnTo>
                    <a:lnTo>
                      <a:pt x="316" y="128"/>
                    </a:lnTo>
                    <a:lnTo>
                      <a:pt x="353" y="99"/>
                    </a:lnTo>
                    <a:lnTo>
                      <a:pt x="396" y="86"/>
                    </a:lnTo>
                    <a:lnTo>
                      <a:pt x="437" y="76"/>
                    </a:lnTo>
                    <a:lnTo>
                      <a:pt x="429" y="48"/>
                    </a:lnTo>
                    <a:lnTo>
                      <a:pt x="416" y="31"/>
                    </a:lnTo>
                    <a:lnTo>
                      <a:pt x="378" y="19"/>
                    </a:lnTo>
                    <a:lnTo>
                      <a:pt x="340" y="28"/>
                    </a:lnTo>
                    <a:lnTo>
                      <a:pt x="305" y="53"/>
                    </a:lnTo>
                    <a:lnTo>
                      <a:pt x="329" y="24"/>
                    </a:lnTo>
                    <a:lnTo>
                      <a:pt x="365" y="10"/>
                    </a:lnTo>
                    <a:lnTo>
                      <a:pt x="324" y="4"/>
                    </a:lnTo>
                    <a:lnTo>
                      <a:pt x="295" y="2"/>
                    </a:lnTo>
                    <a:lnTo>
                      <a:pt x="254" y="8"/>
                    </a:lnTo>
                    <a:lnTo>
                      <a:pt x="225" y="26"/>
                    </a:lnTo>
                    <a:lnTo>
                      <a:pt x="180" y="35"/>
                    </a:lnTo>
                    <a:lnTo>
                      <a:pt x="211" y="22"/>
                    </a:lnTo>
                    <a:lnTo>
                      <a:pt x="234" y="8"/>
                    </a:lnTo>
                    <a:lnTo>
                      <a:pt x="246" y="0"/>
                    </a:lnTo>
                    <a:lnTo>
                      <a:pt x="203" y="2"/>
                    </a:lnTo>
                    <a:lnTo>
                      <a:pt x="164" y="4"/>
                    </a:lnTo>
                    <a:lnTo>
                      <a:pt x="141" y="15"/>
                    </a:lnTo>
                    <a:lnTo>
                      <a:pt x="116" y="37"/>
                    </a:lnTo>
                    <a:lnTo>
                      <a:pt x="96" y="66"/>
                    </a:lnTo>
                    <a:lnTo>
                      <a:pt x="107" y="33"/>
                    </a:lnTo>
                    <a:lnTo>
                      <a:pt x="131" y="10"/>
                    </a:lnTo>
                    <a:lnTo>
                      <a:pt x="74" y="28"/>
                    </a:lnTo>
                    <a:close/>
                  </a:path>
                </a:pathLst>
              </a:custGeom>
              <a:solidFill>
                <a:srgbClr val="A05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39" name="Freeform 231"/>
              <p:cNvSpPr>
                <a:spLocks/>
              </p:cNvSpPr>
              <p:nvPr/>
            </p:nvSpPr>
            <p:spPr bwMode="auto">
              <a:xfrm>
                <a:off x="4438" y="3712"/>
                <a:ext cx="81" cy="50"/>
              </a:xfrm>
              <a:custGeom>
                <a:avLst/>
                <a:gdLst/>
                <a:ahLst/>
                <a:cxnLst>
                  <a:cxn ang="0">
                    <a:pos x="489" y="178"/>
                  </a:cxn>
                  <a:cxn ang="0">
                    <a:pos x="428" y="165"/>
                  </a:cxn>
                  <a:cxn ang="0">
                    <a:pos x="406" y="160"/>
                  </a:cxn>
                  <a:cxn ang="0">
                    <a:pos x="392" y="148"/>
                  </a:cxn>
                  <a:cxn ang="0">
                    <a:pos x="377" y="128"/>
                  </a:cxn>
                  <a:cxn ang="0">
                    <a:pos x="348" y="101"/>
                  </a:cxn>
                  <a:cxn ang="0">
                    <a:pos x="295" y="56"/>
                  </a:cxn>
                  <a:cxn ang="0">
                    <a:pos x="286" y="41"/>
                  </a:cxn>
                  <a:cxn ang="0">
                    <a:pos x="272" y="27"/>
                  </a:cxn>
                  <a:cxn ang="0">
                    <a:pos x="243" y="23"/>
                  </a:cxn>
                  <a:cxn ang="0">
                    <a:pos x="158" y="8"/>
                  </a:cxn>
                  <a:cxn ang="0">
                    <a:pos x="134" y="0"/>
                  </a:cxn>
                  <a:cxn ang="0">
                    <a:pos x="113" y="10"/>
                  </a:cxn>
                  <a:cxn ang="0">
                    <a:pos x="102" y="20"/>
                  </a:cxn>
                  <a:cxn ang="0">
                    <a:pos x="52" y="37"/>
                  </a:cxn>
                  <a:cxn ang="0">
                    <a:pos x="33" y="44"/>
                  </a:cxn>
                  <a:cxn ang="0">
                    <a:pos x="26" y="52"/>
                  </a:cxn>
                  <a:cxn ang="0">
                    <a:pos x="16" y="80"/>
                  </a:cxn>
                  <a:cxn ang="0">
                    <a:pos x="11" y="94"/>
                  </a:cxn>
                  <a:cxn ang="0">
                    <a:pos x="6" y="103"/>
                  </a:cxn>
                  <a:cxn ang="0">
                    <a:pos x="0" y="117"/>
                  </a:cxn>
                  <a:cxn ang="0">
                    <a:pos x="0" y="127"/>
                  </a:cxn>
                  <a:cxn ang="0">
                    <a:pos x="10" y="135"/>
                  </a:cxn>
                  <a:cxn ang="0">
                    <a:pos x="30" y="134"/>
                  </a:cxn>
                  <a:cxn ang="0">
                    <a:pos x="62" y="119"/>
                  </a:cxn>
                  <a:cxn ang="0">
                    <a:pos x="102" y="111"/>
                  </a:cxn>
                  <a:cxn ang="0">
                    <a:pos x="139" y="117"/>
                  </a:cxn>
                  <a:cxn ang="0">
                    <a:pos x="100" y="126"/>
                  </a:cxn>
                  <a:cxn ang="0">
                    <a:pos x="74" y="135"/>
                  </a:cxn>
                  <a:cxn ang="0">
                    <a:pos x="43" y="148"/>
                  </a:cxn>
                  <a:cxn ang="0">
                    <a:pos x="35" y="158"/>
                  </a:cxn>
                  <a:cxn ang="0">
                    <a:pos x="35" y="170"/>
                  </a:cxn>
                  <a:cxn ang="0">
                    <a:pos x="47" y="178"/>
                  </a:cxn>
                  <a:cxn ang="0">
                    <a:pos x="61" y="176"/>
                  </a:cxn>
                  <a:cxn ang="0">
                    <a:pos x="104" y="165"/>
                  </a:cxn>
                  <a:cxn ang="0">
                    <a:pos x="144" y="162"/>
                  </a:cxn>
                  <a:cxn ang="0">
                    <a:pos x="174" y="165"/>
                  </a:cxn>
                  <a:cxn ang="0">
                    <a:pos x="191" y="176"/>
                  </a:cxn>
                  <a:cxn ang="0">
                    <a:pos x="211" y="197"/>
                  </a:cxn>
                  <a:cxn ang="0">
                    <a:pos x="226" y="219"/>
                  </a:cxn>
                  <a:cxn ang="0">
                    <a:pos x="242" y="241"/>
                  </a:cxn>
                  <a:cxn ang="0">
                    <a:pos x="256" y="258"/>
                  </a:cxn>
                  <a:cxn ang="0">
                    <a:pos x="279" y="274"/>
                  </a:cxn>
                  <a:cxn ang="0">
                    <a:pos x="302" y="280"/>
                  </a:cxn>
                  <a:cxn ang="0">
                    <a:pos x="326" y="282"/>
                  </a:cxn>
                  <a:cxn ang="0">
                    <a:pos x="356" y="280"/>
                  </a:cxn>
                  <a:cxn ang="0">
                    <a:pos x="378" y="278"/>
                  </a:cxn>
                  <a:cxn ang="0">
                    <a:pos x="408" y="285"/>
                  </a:cxn>
                  <a:cxn ang="0">
                    <a:pos x="489" y="300"/>
                  </a:cxn>
                  <a:cxn ang="0">
                    <a:pos x="489" y="178"/>
                  </a:cxn>
                </a:cxnLst>
                <a:rect l="0" t="0" r="r" b="b"/>
                <a:pathLst>
                  <a:path w="489" h="300">
                    <a:moveTo>
                      <a:pt x="489" y="178"/>
                    </a:moveTo>
                    <a:lnTo>
                      <a:pt x="428" y="165"/>
                    </a:lnTo>
                    <a:lnTo>
                      <a:pt x="406" y="160"/>
                    </a:lnTo>
                    <a:lnTo>
                      <a:pt x="392" y="148"/>
                    </a:lnTo>
                    <a:lnTo>
                      <a:pt x="377" y="128"/>
                    </a:lnTo>
                    <a:lnTo>
                      <a:pt x="348" y="101"/>
                    </a:lnTo>
                    <a:lnTo>
                      <a:pt x="295" y="56"/>
                    </a:lnTo>
                    <a:lnTo>
                      <a:pt x="286" y="41"/>
                    </a:lnTo>
                    <a:lnTo>
                      <a:pt x="272" y="27"/>
                    </a:lnTo>
                    <a:lnTo>
                      <a:pt x="243" y="23"/>
                    </a:lnTo>
                    <a:lnTo>
                      <a:pt x="158" y="8"/>
                    </a:lnTo>
                    <a:lnTo>
                      <a:pt x="134" y="0"/>
                    </a:lnTo>
                    <a:lnTo>
                      <a:pt x="113" y="10"/>
                    </a:lnTo>
                    <a:lnTo>
                      <a:pt x="102" y="20"/>
                    </a:lnTo>
                    <a:lnTo>
                      <a:pt x="52" y="37"/>
                    </a:lnTo>
                    <a:lnTo>
                      <a:pt x="33" y="44"/>
                    </a:lnTo>
                    <a:lnTo>
                      <a:pt x="26" y="52"/>
                    </a:lnTo>
                    <a:lnTo>
                      <a:pt x="16" y="80"/>
                    </a:lnTo>
                    <a:lnTo>
                      <a:pt x="11" y="94"/>
                    </a:lnTo>
                    <a:lnTo>
                      <a:pt x="6" y="103"/>
                    </a:lnTo>
                    <a:lnTo>
                      <a:pt x="0" y="117"/>
                    </a:lnTo>
                    <a:lnTo>
                      <a:pt x="0" y="127"/>
                    </a:lnTo>
                    <a:lnTo>
                      <a:pt x="10" y="135"/>
                    </a:lnTo>
                    <a:lnTo>
                      <a:pt x="30" y="134"/>
                    </a:lnTo>
                    <a:lnTo>
                      <a:pt x="62" y="119"/>
                    </a:lnTo>
                    <a:lnTo>
                      <a:pt x="102" y="111"/>
                    </a:lnTo>
                    <a:lnTo>
                      <a:pt x="139" y="117"/>
                    </a:lnTo>
                    <a:lnTo>
                      <a:pt x="100" y="126"/>
                    </a:lnTo>
                    <a:lnTo>
                      <a:pt x="74" y="135"/>
                    </a:lnTo>
                    <a:lnTo>
                      <a:pt x="43" y="148"/>
                    </a:lnTo>
                    <a:lnTo>
                      <a:pt x="35" y="158"/>
                    </a:lnTo>
                    <a:lnTo>
                      <a:pt x="35" y="170"/>
                    </a:lnTo>
                    <a:lnTo>
                      <a:pt x="47" y="178"/>
                    </a:lnTo>
                    <a:lnTo>
                      <a:pt x="61" y="176"/>
                    </a:lnTo>
                    <a:lnTo>
                      <a:pt x="104" y="165"/>
                    </a:lnTo>
                    <a:lnTo>
                      <a:pt x="144" y="162"/>
                    </a:lnTo>
                    <a:lnTo>
                      <a:pt x="174" y="165"/>
                    </a:lnTo>
                    <a:lnTo>
                      <a:pt x="191" y="176"/>
                    </a:lnTo>
                    <a:lnTo>
                      <a:pt x="211" y="197"/>
                    </a:lnTo>
                    <a:lnTo>
                      <a:pt x="226" y="219"/>
                    </a:lnTo>
                    <a:lnTo>
                      <a:pt x="242" y="241"/>
                    </a:lnTo>
                    <a:lnTo>
                      <a:pt x="256" y="258"/>
                    </a:lnTo>
                    <a:lnTo>
                      <a:pt x="279" y="274"/>
                    </a:lnTo>
                    <a:lnTo>
                      <a:pt x="302" y="280"/>
                    </a:lnTo>
                    <a:lnTo>
                      <a:pt x="326" y="282"/>
                    </a:lnTo>
                    <a:lnTo>
                      <a:pt x="356" y="280"/>
                    </a:lnTo>
                    <a:lnTo>
                      <a:pt x="378" y="278"/>
                    </a:lnTo>
                    <a:lnTo>
                      <a:pt x="408" y="285"/>
                    </a:lnTo>
                    <a:lnTo>
                      <a:pt x="489" y="300"/>
                    </a:lnTo>
                    <a:lnTo>
                      <a:pt x="489" y="178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0" name="Freeform 232"/>
              <p:cNvSpPr>
                <a:spLocks/>
              </p:cNvSpPr>
              <p:nvPr/>
            </p:nvSpPr>
            <p:spPr bwMode="auto">
              <a:xfrm>
                <a:off x="4442" y="3721"/>
                <a:ext cx="26" cy="6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7" y="25"/>
                  </a:cxn>
                  <a:cxn ang="0">
                    <a:pos x="49" y="21"/>
                  </a:cxn>
                  <a:cxn ang="0">
                    <a:pos x="76" y="14"/>
                  </a:cxn>
                  <a:cxn ang="0">
                    <a:pos x="98" y="7"/>
                  </a:cxn>
                  <a:cxn ang="0">
                    <a:pos x="134" y="11"/>
                  </a:cxn>
                  <a:cxn ang="0">
                    <a:pos x="158" y="14"/>
                  </a:cxn>
                  <a:cxn ang="0">
                    <a:pos x="122" y="5"/>
                  </a:cxn>
                  <a:cxn ang="0">
                    <a:pos x="90" y="0"/>
                  </a:cxn>
                  <a:cxn ang="0">
                    <a:pos x="49" y="18"/>
                  </a:cxn>
                  <a:cxn ang="0">
                    <a:pos x="27" y="20"/>
                  </a:cxn>
                  <a:cxn ang="0">
                    <a:pos x="3" y="33"/>
                  </a:cxn>
                  <a:cxn ang="0">
                    <a:pos x="0" y="38"/>
                  </a:cxn>
                </a:cxnLst>
                <a:rect l="0" t="0" r="r" b="b"/>
                <a:pathLst>
                  <a:path w="158" h="38">
                    <a:moveTo>
                      <a:pt x="0" y="38"/>
                    </a:moveTo>
                    <a:lnTo>
                      <a:pt x="27" y="25"/>
                    </a:lnTo>
                    <a:lnTo>
                      <a:pt x="49" y="21"/>
                    </a:lnTo>
                    <a:lnTo>
                      <a:pt x="76" y="14"/>
                    </a:lnTo>
                    <a:lnTo>
                      <a:pt x="98" y="7"/>
                    </a:lnTo>
                    <a:lnTo>
                      <a:pt x="134" y="11"/>
                    </a:lnTo>
                    <a:lnTo>
                      <a:pt x="158" y="14"/>
                    </a:lnTo>
                    <a:lnTo>
                      <a:pt x="122" y="5"/>
                    </a:lnTo>
                    <a:lnTo>
                      <a:pt x="90" y="0"/>
                    </a:lnTo>
                    <a:lnTo>
                      <a:pt x="49" y="18"/>
                    </a:lnTo>
                    <a:lnTo>
                      <a:pt x="27" y="20"/>
                    </a:lnTo>
                    <a:lnTo>
                      <a:pt x="3" y="3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1" name="Freeform 233"/>
              <p:cNvSpPr>
                <a:spLocks/>
              </p:cNvSpPr>
              <p:nvPr/>
            </p:nvSpPr>
            <p:spPr bwMode="auto">
              <a:xfrm>
                <a:off x="4456" y="3714"/>
                <a:ext cx="22" cy="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20" y="1"/>
                  </a:cxn>
                  <a:cxn ang="0">
                    <a:pos x="0" y="9"/>
                  </a:cxn>
                  <a:cxn ang="0">
                    <a:pos x="13" y="7"/>
                  </a:cxn>
                  <a:cxn ang="0">
                    <a:pos x="35" y="3"/>
                  </a:cxn>
                  <a:cxn ang="0">
                    <a:pos x="77" y="15"/>
                  </a:cxn>
                  <a:cxn ang="0">
                    <a:pos x="102" y="23"/>
                  </a:cxn>
                  <a:cxn ang="0">
                    <a:pos x="128" y="27"/>
                  </a:cxn>
                  <a:cxn ang="0">
                    <a:pos x="133" y="23"/>
                  </a:cxn>
                  <a:cxn ang="0">
                    <a:pos x="104" y="16"/>
                  </a:cxn>
                  <a:cxn ang="0">
                    <a:pos x="69" y="9"/>
                  </a:cxn>
                  <a:cxn ang="0">
                    <a:pos x="37" y="0"/>
                  </a:cxn>
                </a:cxnLst>
                <a:rect l="0" t="0" r="r" b="b"/>
                <a:pathLst>
                  <a:path w="133" h="27">
                    <a:moveTo>
                      <a:pt x="37" y="0"/>
                    </a:moveTo>
                    <a:lnTo>
                      <a:pt x="20" y="1"/>
                    </a:lnTo>
                    <a:lnTo>
                      <a:pt x="0" y="9"/>
                    </a:lnTo>
                    <a:lnTo>
                      <a:pt x="13" y="7"/>
                    </a:lnTo>
                    <a:lnTo>
                      <a:pt x="35" y="3"/>
                    </a:lnTo>
                    <a:lnTo>
                      <a:pt x="77" y="15"/>
                    </a:lnTo>
                    <a:lnTo>
                      <a:pt x="102" y="23"/>
                    </a:lnTo>
                    <a:lnTo>
                      <a:pt x="128" y="27"/>
                    </a:lnTo>
                    <a:lnTo>
                      <a:pt x="133" y="23"/>
                    </a:lnTo>
                    <a:lnTo>
                      <a:pt x="104" y="16"/>
                    </a:lnTo>
                    <a:lnTo>
                      <a:pt x="69" y="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2" name="Freeform 234"/>
              <p:cNvSpPr>
                <a:spLocks/>
              </p:cNvSpPr>
              <p:nvPr/>
            </p:nvSpPr>
            <p:spPr bwMode="auto">
              <a:xfrm>
                <a:off x="4460" y="3730"/>
                <a:ext cx="9" cy="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" y="14"/>
                  </a:cxn>
                  <a:cxn ang="0">
                    <a:pos x="27" y="10"/>
                  </a:cxn>
                  <a:cxn ang="0">
                    <a:pos x="49" y="10"/>
                  </a:cxn>
                  <a:cxn ang="0">
                    <a:pos x="55" y="0"/>
                  </a:cxn>
                  <a:cxn ang="0">
                    <a:pos x="39" y="3"/>
                  </a:cxn>
                  <a:cxn ang="0">
                    <a:pos x="0" y="6"/>
                  </a:cxn>
                </a:cxnLst>
                <a:rect l="0" t="0" r="r" b="b"/>
                <a:pathLst>
                  <a:path w="55" h="14">
                    <a:moveTo>
                      <a:pt x="0" y="6"/>
                    </a:moveTo>
                    <a:lnTo>
                      <a:pt x="6" y="14"/>
                    </a:lnTo>
                    <a:lnTo>
                      <a:pt x="27" y="10"/>
                    </a:lnTo>
                    <a:lnTo>
                      <a:pt x="49" y="10"/>
                    </a:lnTo>
                    <a:lnTo>
                      <a:pt x="55" y="0"/>
                    </a:lnTo>
                    <a:lnTo>
                      <a:pt x="39" y="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3" name="Freeform 235"/>
              <p:cNvSpPr>
                <a:spLocks/>
              </p:cNvSpPr>
              <p:nvPr/>
            </p:nvSpPr>
            <p:spPr bwMode="auto">
              <a:xfrm>
                <a:off x="4441" y="3728"/>
                <a:ext cx="3" cy="4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8"/>
                  </a:cxn>
                  <a:cxn ang="0">
                    <a:pos x="11" y="19"/>
                  </a:cxn>
                  <a:cxn ang="0">
                    <a:pos x="0" y="25"/>
                  </a:cxn>
                  <a:cxn ang="0">
                    <a:pos x="14" y="0"/>
                  </a:cxn>
                </a:cxnLst>
                <a:rect l="0" t="0" r="r" b="b"/>
                <a:pathLst>
                  <a:path w="14" h="25">
                    <a:moveTo>
                      <a:pt x="14" y="0"/>
                    </a:moveTo>
                    <a:lnTo>
                      <a:pt x="14" y="8"/>
                    </a:lnTo>
                    <a:lnTo>
                      <a:pt x="11" y="19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4" name="Freeform 236"/>
              <p:cNvSpPr>
                <a:spLocks/>
              </p:cNvSpPr>
              <p:nvPr/>
            </p:nvSpPr>
            <p:spPr bwMode="auto">
              <a:xfrm>
                <a:off x="4447" y="3737"/>
                <a:ext cx="2" cy="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9" y="7"/>
                  </a:cxn>
                  <a:cxn ang="0">
                    <a:pos x="0" y="15"/>
                  </a:cxn>
                  <a:cxn ang="0">
                    <a:pos x="11" y="0"/>
                  </a:cxn>
                </a:cxnLst>
                <a:rect l="0" t="0" r="r" b="b"/>
                <a:pathLst>
                  <a:path w="11" h="15">
                    <a:moveTo>
                      <a:pt x="11" y="0"/>
                    </a:moveTo>
                    <a:lnTo>
                      <a:pt x="9" y="7"/>
                    </a:lnTo>
                    <a:lnTo>
                      <a:pt x="0" y="1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5" name="Freeform 237"/>
              <p:cNvSpPr>
                <a:spLocks/>
              </p:cNvSpPr>
              <p:nvPr/>
            </p:nvSpPr>
            <p:spPr bwMode="auto">
              <a:xfrm>
                <a:off x="4477" y="3724"/>
                <a:ext cx="4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1"/>
                  </a:cxn>
                  <a:cxn ang="0">
                    <a:pos x="5" y="18"/>
                  </a:cxn>
                  <a:cxn ang="0">
                    <a:pos x="27" y="32"/>
                  </a:cxn>
                  <a:cxn ang="0">
                    <a:pos x="0" y="0"/>
                  </a:cxn>
                </a:cxnLst>
                <a:rect l="0" t="0" r="r" b="b"/>
                <a:pathLst>
                  <a:path w="27" h="32">
                    <a:moveTo>
                      <a:pt x="0" y="0"/>
                    </a:moveTo>
                    <a:lnTo>
                      <a:pt x="5" y="11"/>
                    </a:lnTo>
                    <a:lnTo>
                      <a:pt x="5" y="18"/>
                    </a:lnTo>
                    <a:lnTo>
                      <a:pt x="27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6" name="Freeform 238"/>
              <p:cNvSpPr>
                <a:spLocks/>
              </p:cNvSpPr>
              <p:nvPr/>
            </p:nvSpPr>
            <p:spPr bwMode="auto">
              <a:xfrm>
                <a:off x="4484" y="3724"/>
                <a:ext cx="14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26"/>
                  </a:cxn>
                  <a:cxn ang="0">
                    <a:pos x="30" y="46"/>
                  </a:cxn>
                  <a:cxn ang="0">
                    <a:pos x="81" y="82"/>
                  </a:cxn>
                  <a:cxn ang="0">
                    <a:pos x="33" y="38"/>
                  </a:cxn>
                  <a:cxn ang="0">
                    <a:pos x="0" y="0"/>
                  </a:cxn>
                </a:cxnLst>
                <a:rect l="0" t="0" r="r" b="b"/>
                <a:pathLst>
                  <a:path w="81" h="82">
                    <a:moveTo>
                      <a:pt x="0" y="0"/>
                    </a:moveTo>
                    <a:lnTo>
                      <a:pt x="14" y="26"/>
                    </a:lnTo>
                    <a:lnTo>
                      <a:pt x="30" y="46"/>
                    </a:lnTo>
                    <a:lnTo>
                      <a:pt x="81" y="82"/>
                    </a:lnTo>
                    <a:lnTo>
                      <a:pt x="33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7" name="Freeform 239"/>
              <p:cNvSpPr>
                <a:spLocks/>
              </p:cNvSpPr>
              <p:nvPr/>
            </p:nvSpPr>
            <p:spPr bwMode="auto">
              <a:xfrm>
                <a:off x="4501" y="3743"/>
                <a:ext cx="3" cy="1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8" y="21"/>
                  </a:cxn>
                  <a:cxn ang="0">
                    <a:pos x="4" y="42"/>
                  </a:cxn>
                  <a:cxn ang="0">
                    <a:pos x="2" y="60"/>
                  </a:cxn>
                  <a:cxn ang="0">
                    <a:pos x="0" y="34"/>
                  </a:cxn>
                  <a:cxn ang="0">
                    <a:pos x="2" y="15"/>
                  </a:cxn>
                  <a:cxn ang="0">
                    <a:pos x="21" y="0"/>
                  </a:cxn>
                </a:cxnLst>
                <a:rect l="0" t="0" r="r" b="b"/>
                <a:pathLst>
                  <a:path w="21" h="60">
                    <a:moveTo>
                      <a:pt x="21" y="0"/>
                    </a:moveTo>
                    <a:lnTo>
                      <a:pt x="8" y="21"/>
                    </a:lnTo>
                    <a:lnTo>
                      <a:pt x="4" y="42"/>
                    </a:lnTo>
                    <a:lnTo>
                      <a:pt x="2" y="60"/>
                    </a:lnTo>
                    <a:lnTo>
                      <a:pt x="0" y="34"/>
                    </a:lnTo>
                    <a:lnTo>
                      <a:pt x="2" y="1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8" name="Freeform 240"/>
              <p:cNvSpPr>
                <a:spLocks/>
              </p:cNvSpPr>
              <p:nvPr/>
            </p:nvSpPr>
            <p:spPr bwMode="auto">
              <a:xfrm>
                <a:off x="4588" y="3603"/>
                <a:ext cx="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7"/>
                  </a:cxn>
                  <a:cxn ang="0">
                    <a:pos x="22" y="11"/>
                  </a:cxn>
                  <a:cxn ang="0">
                    <a:pos x="32" y="17"/>
                  </a:cxn>
                  <a:cxn ang="0">
                    <a:pos x="38" y="26"/>
                  </a:cxn>
                  <a:cxn ang="0">
                    <a:pos x="29" y="23"/>
                  </a:cxn>
                  <a:cxn ang="0">
                    <a:pos x="11" y="18"/>
                  </a:cxn>
                  <a:cxn ang="0">
                    <a:pos x="0" y="0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11" y="7"/>
                    </a:lnTo>
                    <a:lnTo>
                      <a:pt x="22" y="11"/>
                    </a:lnTo>
                    <a:lnTo>
                      <a:pt x="32" y="17"/>
                    </a:lnTo>
                    <a:lnTo>
                      <a:pt x="38" y="26"/>
                    </a:lnTo>
                    <a:lnTo>
                      <a:pt x="29" y="23"/>
                    </a:lnTo>
                    <a:lnTo>
                      <a:pt x="11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49" name="Freeform 241"/>
              <p:cNvSpPr>
                <a:spLocks/>
              </p:cNvSpPr>
              <p:nvPr/>
            </p:nvSpPr>
            <p:spPr bwMode="auto">
              <a:xfrm>
                <a:off x="4564" y="3631"/>
                <a:ext cx="51" cy="126"/>
              </a:xfrm>
              <a:custGeom>
                <a:avLst/>
                <a:gdLst/>
                <a:ahLst/>
                <a:cxnLst>
                  <a:cxn ang="0">
                    <a:pos x="258" y="0"/>
                  </a:cxn>
                  <a:cxn ang="0">
                    <a:pos x="230" y="31"/>
                  </a:cxn>
                  <a:cxn ang="0">
                    <a:pos x="221" y="76"/>
                  </a:cxn>
                  <a:cxn ang="0">
                    <a:pos x="178" y="120"/>
                  </a:cxn>
                  <a:cxn ang="0">
                    <a:pos x="88" y="324"/>
                  </a:cxn>
                  <a:cxn ang="0">
                    <a:pos x="39" y="510"/>
                  </a:cxn>
                  <a:cxn ang="0">
                    <a:pos x="0" y="758"/>
                  </a:cxn>
                  <a:cxn ang="0">
                    <a:pos x="124" y="647"/>
                  </a:cxn>
                  <a:cxn ang="0">
                    <a:pos x="302" y="98"/>
                  </a:cxn>
                  <a:cxn ang="0">
                    <a:pos x="258" y="0"/>
                  </a:cxn>
                </a:cxnLst>
                <a:rect l="0" t="0" r="r" b="b"/>
                <a:pathLst>
                  <a:path w="302" h="758">
                    <a:moveTo>
                      <a:pt x="258" y="0"/>
                    </a:moveTo>
                    <a:lnTo>
                      <a:pt x="230" y="31"/>
                    </a:lnTo>
                    <a:lnTo>
                      <a:pt x="221" y="76"/>
                    </a:lnTo>
                    <a:lnTo>
                      <a:pt x="178" y="120"/>
                    </a:lnTo>
                    <a:lnTo>
                      <a:pt x="88" y="324"/>
                    </a:lnTo>
                    <a:lnTo>
                      <a:pt x="39" y="510"/>
                    </a:lnTo>
                    <a:lnTo>
                      <a:pt x="0" y="758"/>
                    </a:lnTo>
                    <a:lnTo>
                      <a:pt x="124" y="647"/>
                    </a:lnTo>
                    <a:lnTo>
                      <a:pt x="302" y="98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rgbClr val="4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0" name="Freeform 242"/>
              <p:cNvSpPr>
                <a:spLocks/>
              </p:cNvSpPr>
              <p:nvPr/>
            </p:nvSpPr>
            <p:spPr bwMode="auto">
              <a:xfrm>
                <a:off x="4507" y="3607"/>
                <a:ext cx="188" cy="210"/>
              </a:xfrm>
              <a:custGeom>
                <a:avLst/>
                <a:gdLst/>
                <a:ahLst/>
                <a:cxnLst>
                  <a:cxn ang="0">
                    <a:pos x="918" y="66"/>
                  </a:cxn>
                  <a:cxn ang="0">
                    <a:pos x="883" y="0"/>
                  </a:cxn>
                  <a:cxn ang="0">
                    <a:pos x="608" y="115"/>
                  </a:cxn>
                  <a:cxn ang="0">
                    <a:pos x="595" y="204"/>
                  </a:cxn>
                  <a:cxn ang="0">
                    <a:pos x="573" y="235"/>
                  </a:cxn>
                  <a:cxn ang="0">
                    <a:pos x="542" y="270"/>
                  </a:cxn>
                  <a:cxn ang="0">
                    <a:pos x="524" y="333"/>
                  </a:cxn>
                  <a:cxn ang="0">
                    <a:pos x="462" y="479"/>
                  </a:cxn>
                  <a:cxn ang="0">
                    <a:pos x="413" y="652"/>
                  </a:cxn>
                  <a:cxn ang="0">
                    <a:pos x="391" y="767"/>
                  </a:cxn>
                  <a:cxn ang="0">
                    <a:pos x="169" y="771"/>
                  </a:cxn>
                  <a:cxn ang="0">
                    <a:pos x="134" y="793"/>
                  </a:cxn>
                  <a:cxn ang="0">
                    <a:pos x="32" y="793"/>
                  </a:cxn>
                  <a:cxn ang="0">
                    <a:pos x="4" y="838"/>
                  </a:cxn>
                  <a:cxn ang="0">
                    <a:pos x="0" y="891"/>
                  </a:cxn>
                  <a:cxn ang="0">
                    <a:pos x="9" y="939"/>
                  </a:cxn>
                  <a:cxn ang="0">
                    <a:pos x="103" y="958"/>
                  </a:cxn>
                  <a:cxn ang="0">
                    <a:pos x="147" y="1024"/>
                  </a:cxn>
                  <a:cxn ang="0">
                    <a:pos x="235" y="1046"/>
                  </a:cxn>
                  <a:cxn ang="0">
                    <a:pos x="301" y="1046"/>
                  </a:cxn>
                  <a:cxn ang="0">
                    <a:pos x="377" y="1060"/>
                  </a:cxn>
                  <a:cxn ang="0">
                    <a:pos x="381" y="1091"/>
                  </a:cxn>
                  <a:cxn ang="0">
                    <a:pos x="377" y="1157"/>
                  </a:cxn>
                  <a:cxn ang="0">
                    <a:pos x="385" y="1202"/>
                  </a:cxn>
                  <a:cxn ang="0">
                    <a:pos x="426" y="1206"/>
                  </a:cxn>
                  <a:cxn ang="0">
                    <a:pos x="475" y="1214"/>
                  </a:cxn>
                  <a:cxn ang="0">
                    <a:pos x="524" y="1259"/>
                  </a:cxn>
                  <a:cxn ang="0">
                    <a:pos x="581" y="1259"/>
                  </a:cxn>
                  <a:cxn ang="0">
                    <a:pos x="635" y="1254"/>
                  </a:cxn>
                  <a:cxn ang="0">
                    <a:pos x="715" y="1228"/>
                  </a:cxn>
                  <a:cxn ang="0">
                    <a:pos x="803" y="1237"/>
                  </a:cxn>
                  <a:cxn ang="0">
                    <a:pos x="893" y="1263"/>
                  </a:cxn>
                  <a:cxn ang="0">
                    <a:pos x="977" y="1245"/>
                  </a:cxn>
                  <a:cxn ang="0">
                    <a:pos x="1033" y="1179"/>
                  </a:cxn>
                  <a:cxn ang="0">
                    <a:pos x="1029" y="1108"/>
                  </a:cxn>
                  <a:cxn ang="0">
                    <a:pos x="1051" y="1019"/>
                  </a:cxn>
                  <a:cxn ang="0">
                    <a:pos x="1064" y="904"/>
                  </a:cxn>
                  <a:cxn ang="0">
                    <a:pos x="1091" y="798"/>
                  </a:cxn>
                  <a:cxn ang="0">
                    <a:pos x="1127" y="639"/>
                  </a:cxn>
                  <a:cxn ang="0">
                    <a:pos x="1122" y="479"/>
                  </a:cxn>
                  <a:cxn ang="0">
                    <a:pos x="1122" y="337"/>
                  </a:cxn>
                  <a:cxn ang="0">
                    <a:pos x="1113" y="239"/>
                  </a:cxn>
                  <a:cxn ang="0">
                    <a:pos x="1091" y="195"/>
                  </a:cxn>
                  <a:cxn ang="0">
                    <a:pos x="1042" y="160"/>
                  </a:cxn>
                  <a:cxn ang="0">
                    <a:pos x="984" y="101"/>
                  </a:cxn>
                  <a:cxn ang="0">
                    <a:pos x="918" y="66"/>
                  </a:cxn>
                </a:cxnLst>
                <a:rect l="0" t="0" r="r" b="b"/>
                <a:pathLst>
                  <a:path w="1127" h="1263">
                    <a:moveTo>
                      <a:pt x="918" y="66"/>
                    </a:moveTo>
                    <a:lnTo>
                      <a:pt x="883" y="0"/>
                    </a:lnTo>
                    <a:lnTo>
                      <a:pt x="608" y="115"/>
                    </a:lnTo>
                    <a:lnTo>
                      <a:pt x="595" y="204"/>
                    </a:lnTo>
                    <a:lnTo>
                      <a:pt x="573" y="235"/>
                    </a:lnTo>
                    <a:lnTo>
                      <a:pt x="542" y="270"/>
                    </a:lnTo>
                    <a:lnTo>
                      <a:pt x="524" y="333"/>
                    </a:lnTo>
                    <a:lnTo>
                      <a:pt x="462" y="479"/>
                    </a:lnTo>
                    <a:lnTo>
                      <a:pt x="413" y="652"/>
                    </a:lnTo>
                    <a:lnTo>
                      <a:pt x="391" y="767"/>
                    </a:lnTo>
                    <a:lnTo>
                      <a:pt x="169" y="771"/>
                    </a:lnTo>
                    <a:lnTo>
                      <a:pt x="134" y="793"/>
                    </a:lnTo>
                    <a:lnTo>
                      <a:pt x="32" y="793"/>
                    </a:lnTo>
                    <a:lnTo>
                      <a:pt x="4" y="838"/>
                    </a:lnTo>
                    <a:lnTo>
                      <a:pt x="0" y="891"/>
                    </a:lnTo>
                    <a:lnTo>
                      <a:pt x="9" y="939"/>
                    </a:lnTo>
                    <a:lnTo>
                      <a:pt x="103" y="958"/>
                    </a:lnTo>
                    <a:lnTo>
                      <a:pt x="147" y="1024"/>
                    </a:lnTo>
                    <a:lnTo>
                      <a:pt x="235" y="1046"/>
                    </a:lnTo>
                    <a:lnTo>
                      <a:pt x="301" y="1046"/>
                    </a:lnTo>
                    <a:lnTo>
                      <a:pt x="377" y="1060"/>
                    </a:lnTo>
                    <a:lnTo>
                      <a:pt x="381" y="1091"/>
                    </a:lnTo>
                    <a:lnTo>
                      <a:pt x="377" y="1157"/>
                    </a:lnTo>
                    <a:lnTo>
                      <a:pt x="385" y="1202"/>
                    </a:lnTo>
                    <a:lnTo>
                      <a:pt x="426" y="1206"/>
                    </a:lnTo>
                    <a:lnTo>
                      <a:pt x="475" y="1214"/>
                    </a:lnTo>
                    <a:lnTo>
                      <a:pt x="524" y="1259"/>
                    </a:lnTo>
                    <a:lnTo>
                      <a:pt x="581" y="1259"/>
                    </a:lnTo>
                    <a:lnTo>
                      <a:pt x="635" y="1254"/>
                    </a:lnTo>
                    <a:lnTo>
                      <a:pt x="715" y="1228"/>
                    </a:lnTo>
                    <a:lnTo>
                      <a:pt x="803" y="1237"/>
                    </a:lnTo>
                    <a:lnTo>
                      <a:pt x="893" y="1263"/>
                    </a:lnTo>
                    <a:lnTo>
                      <a:pt x="977" y="1245"/>
                    </a:lnTo>
                    <a:lnTo>
                      <a:pt x="1033" y="1179"/>
                    </a:lnTo>
                    <a:lnTo>
                      <a:pt x="1029" y="1108"/>
                    </a:lnTo>
                    <a:lnTo>
                      <a:pt x="1051" y="1019"/>
                    </a:lnTo>
                    <a:lnTo>
                      <a:pt x="1064" y="904"/>
                    </a:lnTo>
                    <a:lnTo>
                      <a:pt x="1091" y="798"/>
                    </a:lnTo>
                    <a:lnTo>
                      <a:pt x="1127" y="639"/>
                    </a:lnTo>
                    <a:lnTo>
                      <a:pt x="1122" y="479"/>
                    </a:lnTo>
                    <a:lnTo>
                      <a:pt x="1122" y="337"/>
                    </a:lnTo>
                    <a:lnTo>
                      <a:pt x="1113" y="239"/>
                    </a:lnTo>
                    <a:lnTo>
                      <a:pt x="1091" y="195"/>
                    </a:lnTo>
                    <a:lnTo>
                      <a:pt x="1042" y="160"/>
                    </a:lnTo>
                    <a:lnTo>
                      <a:pt x="984" y="101"/>
                    </a:lnTo>
                    <a:lnTo>
                      <a:pt x="918" y="66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1" name="Freeform 243"/>
              <p:cNvSpPr>
                <a:spLocks/>
              </p:cNvSpPr>
              <p:nvPr/>
            </p:nvSpPr>
            <p:spPr bwMode="auto">
              <a:xfrm>
                <a:off x="4573" y="3619"/>
                <a:ext cx="119" cy="196"/>
              </a:xfrm>
              <a:custGeom>
                <a:avLst/>
                <a:gdLst/>
                <a:ahLst/>
                <a:cxnLst>
                  <a:cxn ang="0">
                    <a:pos x="93" y="974"/>
                  </a:cxn>
                  <a:cxn ang="0">
                    <a:pos x="261" y="961"/>
                  </a:cxn>
                  <a:cxn ang="0">
                    <a:pos x="404" y="917"/>
                  </a:cxn>
                  <a:cxn ang="0">
                    <a:pos x="461" y="810"/>
                  </a:cxn>
                  <a:cxn ang="0">
                    <a:pos x="443" y="740"/>
                  </a:cxn>
                  <a:cxn ang="0">
                    <a:pos x="554" y="589"/>
                  </a:cxn>
                  <a:cxn ang="0">
                    <a:pos x="452" y="656"/>
                  </a:cxn>
                  <a:cxn ang="0">
                    <a:pos x="505" y="522"/>
                  </a:cxn>
                  <a:cxn ang="0">
                    <a:pos x="595" y="350"/>
                  </a:cxn>
                  <a:cxn ang="0">
                    <a:pos x="461" y="496"/>
                  </a:cxn>
                  <a:cxn ang="0">
                    <a:pos x="443" y="265"/>
                  </a:cxn>
                  <a:cxn ang="0">
                    <a:pos x="377" y="185"/>
                  </a:cxn>
                  <a:cxn ang="0">
                    <a:pos x="283" y="150"/>
                  </a:cxn>
                  <a:cxn ang="0">
                    <a:pos x="466" y="88"/>
                  </a:cxn>
                  <a:cxn ang="0">
                    <a:pos x="550" y="159"/>
                  </a:cxn>
                  <a:cxn ang="0">
                    <a:pos x="497" y="88"/>
                  </a:cxn>
                  <a:cxn ang="0">
                    <a:pos x="394" y="57"/>
                  </a:cxn>
                  <a:cxn ang="0">
                    <a:pos x="466" y="31"/>
                  </a:cxn>
                  <a:cxn ang="0">
                    <a:pos x="527" y="0"/>
                  </a:cxn>
                  <a:cxn ang="0">
                    <a:pos x="612" y="66"/>
                  </a:cxn>
                  <a:cxn ang="0">
                    <a:pos x="687" y="128"/>
                  </a:cxn>
                  <a:cxn ang="0">
                    <a:pos x="714" y="234"/>
                  </a:cxn>
                  <a:cxn ang="0">
                    <a:pos x="710" y="442"/>
                  </a:cxn>
                  <a:cxn ang="0">
                    <a:pos x="683" y="686"/>
                  </a:cxn>
                  <a:cxn ang="0">
                    <a:pos x="643" y="926"/>
                  </a:cxn>
                  <a:cxn ang="0">
                    <a:pos x="625" y="1077"/>
                  </a:cxn>
                  <a:cxn ang="0">
                    <a:pos x="585" y="1147"/>
                  </a:cxn>
                  <a:cxn ang="0">
                    <a:pos x="492" y="1178"/>
                  </a:cxn>
                  <a:cxn ang="0">
                    <a:pos x="430" y="1161"/>
                  </a:cxn>
                  <a:cxn ang="0">
                    <a:pos x="381" y="1099"/>
                  </a:cxn>
                  <a:cxn ang="0">
                    <a:pos x="363" y="1081"/>
                  </a:cxn>
                  <a:cxn ang="0">
                    <a:pos x="288" y="1143"/>
                  </a:cxn>
                  <a:cxn ang="0">
                    <a:pos x="195" y="1165"/>
                  </a:cxn>
                  <a:cxn ang="0">
                    <a:pos x="119" y="1152"/>
                  </a:cxn>
                  <a:cxn ang="0">
                    <a:pos x="168" y="1103"/>
                  </a:cxn>
                  <a:cxn ang="0">
                    <a:pos x="248" y="1019"/>
                  </a:cxn>
                  <a:cxn ang="0">
                    <a:pos x="124" y="1089"/>
                  </a:cxn>
                  <a:cxn ang="0">
                    <a:pos x="22" y="1120"/>
                  </a:cxn>
                  <a:cxn ang="0">
                    <a:pos x="0" y="1077"/>
                  </a:cxn>
                </a:cxnLst>
                <a:rect l="0" t="0" r="r" b="b"/>
                <a:pathLst>
                  <a:path w="714" h="1178">
                    <a:moveTo>
                      <a:pt x="0" y="988"/>
                    </a:moveTo>
                    <a:lnTo>
                      <a:pt x="93" y="974"/>
                    </a:lnTo>
                    <a:lnTo>
                      <a:pt x="173" y="970"/>
                    </a:lnTo>
                    <a:lnTo>
                      <a:pt x="261" y="961"/>
                    </a:lnTo>
                    <a:lnTo>
                      <a:pt x="359" y="948"/>
                    </a:lnTo>
                    <a:lnTo>
                      <a:pt x="404" y="917"/>
                    </a:lnTo>
                    <a:lnTo>
                      <a:pt x="523" y="766"/>
                    </a:lnTo>
                    <a:lnTo>
                      <a:pt x="461" y="810"/>
                    </a:lnTo>
                    <a:lnTo>
                      <a:pt x="421" y="846"/>
                    </a:lnTo>
                    <a:lnTo>
                      <a:pt x="443" y="740"/>
                    </a:lnTo>
                    <a:lnTo>
                      <a:pt x="488" y="699"/>
                    </a:lnTo>
                    <a:lnTo>
                      <a:pt x="554" y="589"/>
                    </a:lnTo>
                    <a:lnTo>
                      <a:pt x="492" y="642"/>
                    </a:lnTo>
                    <a:lnTo>
                      <a:pt x="452" y="656"/>
                    </a:lnTo>
                    <a:lnTo>
                      <a:pt x="461" y="580"/>
                    </a:lnTo>
                    <a:lnTo>
                      <a:pt x="505" y="522"/>
                    </a:lnTo>
                    <a:lnTo>
                      <a:pt x="550" y="479"/>
                    </a:lnTo>
                    <a:lnTo>
                      <a:pt x="595" y="350"/>
                    </a:lnTo>
                    <a:lnTo>
                      <a:pt x="509" y="456"/>
                    </a:lnTo>
                    <a:lnTo>
                      <a:pt x="461" y="496"/>
                    </a:lnTo>
                    <a:lnTo>
                      <a:pt x="456" y="331"/>
                    </a:lnTo>
                    <a:lnTo>
                      <a:pt x="443" y="265"/>
                    </a:lnTo>
                    <a:lnTo>
                      <a:pt x="417" y="234"/>
                    </a:lnTo>
                    <a:lnTo>
                      <a:pt x="377" y="185"/>
                    </a:lnTo>
                    <a:lnTo>
                      <a:pt x="314" y="163"/>
                    </a:lnTo>
                    <a:lnTo>
                      <a:pt x="283" y="150"/>
                    </a:lnTo>
                    <a:lnTo>
                      <a:pt x="372" y="66"/>
                    </a:lnTo>
                    <a:lnTo>
                      <a:pt x="466" y="88"/>
                    </a:lnTo>
                    <a:lnTo>
                      <a:pt x="527" y="124"/>
                    </a:lnTo>
                    <a:lnTo>
                      <a:pt x="550" y="159"/>
                    </a:lnTo>
                    <a:lnTo>
                      <a:pt x="532" y="105"/>
                    </a:lnTo>
                    <a:lnTo>
                      <a:pt x="497" y="88"/>
                    </a:lnTo>
                    <a:lnTo>
                      <a:pt x="439" y="66"/>
                    </a:lnTo>
                    <a:lnTo>
                      <a:pt x="394" y="57"/>
                    </a:lnTo>
                    <a:lnTo>
                      <a:pt x="421" y="44"/>
                    </a:lnTo>
                    <a:lnTo>
                      <a:pt x="466" y="31"/>
                    </a:lnTo>
                    <a:lnTo>
                      <a:pt x="505" y="17"/>
                    </a:lnTo>
                    <a:lnTo>
                      <a:pt x="527" y="0"/>
                    </a:lnTo>
                    <a:lnTo>
                      <a:pt x="581" y="35"/>
                    </a:lnTo>
                    <a:lnTo>
                      <a:pt x="612" y="66"/>
                    </a:lnTo>
                    <a:lnTo>
                      <a:pt x="643" y="105"/>
                    </a:lnTo>
                    <a:lnTo>
                      <a:pt x="687" y="128"/>
                    </a:lnTo>
                    <a:lnTo>
                      <a:pt x="696" y="168"/>
                    </a:lnTo>
                    <a:lnTo>
                      <a:pt x="714" y="234"/>
                    </a:lnTo>
                    <a:lnTo>
                      <a:pt x="714" y="337"/>
                    </a:lnTo>
                    <a:lnTo>
                      <a:pt x="710" y="442"/>
                    </a:lnTo>
                    <a:lnTo>
                      <a:pt x="705" y="563"/>
                    </a:lnTo>
                    <a:lnTo>
                      <a:pt x="683" y="686"/>
                    </a:lnTo>
                    <a:lnTo>
                      <a:pt x="656" y="815"/>
                    </a:lnTo>
                    <a:lnTo>
                      <a:pt x="643" y="926"/>
                    </a:lnTo>
                    <a:lnTo>
                      <a:pt x="621" y="1005"/>
                    </a:lnTo>
                    <a:lnTo>
                      <a:pt x="625" y="1077"/>
                    </a:lnTo>
                    <a:lnTo>
                      <a:pt x="616" y="1116"/>
                    </a:lnTo>
                    <a:lnTo>
                      <a:pt x="585" y="1147"/>
                    </a:lnTo>
                    <a:lnTo>
                      <a:pt x="546" y="1174"/>
                    </a:lnTo>
                    <a:lnTo>
                      <a:pt x="492" y="1178"/>
                    </a:lnTo>
                    <a:lnTo>
                      <a:pt x="466" y="1165"/>
                    </a:lnTo>
                    <a:lnTo>
                      <a:pt x="430" y="1161"/>
                    </a:lnTo>
                    <a:lnTo>
                      <a:pt x="345" y="1143"/>
                    </a:lnTo>
                    <a:lnTo>
                      <a:pt x="381" y="1099"/>
                    </a:lnTo>
                    <a:lnTo>
                      <a:pt x="421" y="1036"/>
                    </a:lnTo>
                    <a:lnTo>
                      <a:pt x="363" y="1081"/>
                    </a:lnTo>
                    <a:lnTo>
                      <a:pt x="319" y="1120"/>
                    </a:lnTo>
                    <a:lnTo>
                      <a:pt x="288" y="1143"/>
                    </a:lnTo>
                    <a:lnTo>
                      <a:pt x="244" y="1165"/>
                    </a:lnTo>
                    <a:lnTo>
                      <a:pt x="195" y="1165"/>
                    </a:lnTo>
                    <a:lnTo>
                      <a:pt x="146" y="1165"/>
                    </a:lnTo>
                    <a:lnTo>
                      <a:pt x="119" y="1152"/>
                    </a:lnTo>
                    <a:lnTo>
                      <a:pt x="107" y="1138"/>
                    </a:lnTo>
                    <a:lnTo>
                      <a:pt x="168" y="1103"/>
                    </a:lnTo>
                    <a:lnTo>
                      <a:pt x="230" y="1046"/>
                    </a:lnTo>
                    <a:lnTo>
                      <a:pt x="248" y="1019"/>
                    </a:lnTo>
                    <a:lnTo>
                      <a:pt x="199" y="1032"/>
                    </a:lnTo>
                    <a:lnTo>
                      <a:pt x="124" y="1089"/>
                    </a:lnTo>
                    <a:lnTo>
                      <a:pt x="93" y="1116"/>
                    </a:lnTo>
                    <a:lnTo>
                      <a:pt x="22" y="1120"/>
                    </a:lnTo>
                    <a:lnTo>
                      <a:pt x="0" y="1108"/>
                    </a:lnTo>
                    <a:lnTo>
                      <a:pt x="0" y="1077"/>
                    </a:lnTo>
                    <a:lnTo>
                      <a:pt x="0" y="988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2" name="Freeform 244"/>
              <p:cNvSpPr>
                <a:spLocks/>
              </p:cNvSpPr>
              <p:nvPr/>
            </p:nvSpPr>
            <p:spPr bwMode="auto">
              <a:xfrm>
                <a:off x="4648" y="3717"/>
                <a:ext cx="35" cy="90"/>
              </a:xfrm>
              <a:custGeom>
                <a:avLst/>
                <a:gdLst/>
                <a:ahLst/>
                <a:cxnLst>
                  <a:cxn ang="0">
                    <a:pos x="0" y="546"/>
                  </a:cxn>
                  <a:cxn ang="0">
                    <a:pos x="36" y="528"/>
                  </a:cxn>
                  <a:cxn ang="0">
                    <a:pos x="75" y="484"/>
                  </a:cxn>
                  <a:cxn ang="0">
                    <a:pos x="111" y="404"/>
                  </a:cxn>
                  <a:cxn ang="0">
                    <a:pos x="129" y="337"/>
                  </a:cxn>
                  <a:cxn ang="0">
                    <a:pos x="155" y="262"/>
                  </a:cxn>
                  <a:cxn ang="0">
                    <a:pos x="169" y="191"/>
                  </a:cxn>
                  <a:cxn ang="0">
                    <a:pos x="191" y="80"/>
                  </a:cxn>
                  <a:cxn ang="0">
                    <a:pos x="209" y="0"/>
                  </a:cxn>
                  <a:cxn ang="0">
                    <a:pos x="164" y="160"/>
                  </a:cxn>
                  <a:cxn ang="0">
                    <a:pos x="129" y="284"/>
                  </a:cxn>
                  <a:cxn ang="0">
                    <a:pos x="89" y="368"/>
                  </a:cxn>
                  <a:cxn ang="0">
                    <a:pos x="26" y="457"/>
                  </a:cxn>
                  <a:cxn ang="0">
                    <a:pos x="0" y="546"/>
                  </a:cxn>
                </a:cxnLst>
                <a:rect l="0" t="0" r="r" b="b"/>
                <a:pathLst>
                  <a:path w="209" h="546">
                    <a:moveTo>
                      <a:pt x="0" y="546"/>
                    </a:moveTo>
                    <a:lnTo>
                      <a:pt x="36" y="528"/>
                    </a:lnTo>
                    <a:lnTo>
                      <a:pt x="75" y="484"/>
                    </a:lnTo>
                    <a:lnTo>
                      <a:pt x="111" y="404"/>
                    </a:lnTo>
                    <a:lnTo>
                      <a:pt x="129" y="337"/>
                    </a:lnTo>
                    <a:lnTo>
                      <a:pt x="155" y="262"/>
                    </a:lnTo>
                    <a:lnTo>
                      <a:pt x="169" y="191"/>
                    </a:lnTo>
                    <a:lnTo>
                      <a:pt x="191" y="80"/>
                    </a:lnTo>
                    <a:lnTo>
                      <a:pt x="209" y="0"/>
                    </a:lnTo>
                    <a:lnTo>
                      <a:pt x="164" y="160"/>
                    </a:lnTo>
                    <a:lnTo>
                      <a:pt x="129" y="284"/>
                    </a:lnTo>
                    <a:lnTo>
                      <a:pt x="89" y="368"/>
                    </a:lnTo>
                    <a:lnTo>
                      <a:pt x="26" y="457"/>
                    </a:lnTo>
                    <a:lnTo>
                      <a:pt x="0" y="546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3" name="Freeform 245"/>
              <p:cNvSpPr>
                <a:spLocks/>
              </p:cNvSpPr>
              <p:nvPr/>
            </p:nvSpPr>
            <p:spPr bwMode="auto">
              <a:xfrm>
                <a:off x="4510" y="3643"/>
                <a:ext cx="138" cy="137"/>
              </a:xfrm>
              <a:custGeom>
                <a:avLst/>
                <a:gdLst/>
                <a:ahLst/>
                <a:cxnLst>
                  <a:cxn ang="0">
                    <a:pos x="576" y="31"/>
                  </a:cxn>
                  <a:cxn ang="0">
                    <a:pos x="505" y="150"/>
                  </a:cxn>
                  <a:cxn ang="0">
                    <a:pos x="519" y="270"/>
                  </a:cxn>
                  <a:cxn ang="0">
                    <a:pos x="510" y="403"/>
                  </a:cxn>
                  <a:cxn ang="0">
                    <a:pos x="510" y="438"/>
                  </a:cxn>
                  <a:cxn ang="0">
                    <a:pos x="519" y="483"/>
                  </a:cxn>
                  <a:cxn ang="0">
                    <a:pos x="484" y="514"/>
                  </a:cxn>
                  <a:cxn ang="0">
                    <a:pos x="453" y="549"/>
                  </a:cxn>
                  <a:cxn ang="0">
                    <a:pos x="399" y="549"/>
                  </a:cxn>
                  <a:cxn ang="0">
                    <a:pos x="213" y="559"/>
                  </a:cxn>
                  <a:cxn ang="0">
                    <a:pos x="119" y="585"/>
                  </a:cxn>
                  <a:cxn ang="0">
                    <a:pos x="0" y="616"/>
                  </a:cxn>
                  <a:cxn ang="0">
                    <a:pos x="4" y="709"/>
                  </a:cxn>
                  <a:cxn ang="0">
                    <a:pos x="75" y="691"/>
                  </a:cxn>
                  <a:cxn ang="0">
                    <a:pos x="92" y="647"/>
                  </a:cxn>
                  <a:cxn ang="0">
                    <a:pos x="102" y="727"/>
                  </a:cxn>
                  <a:cxn ang="0">
                    <a:pos x="150" y="789"/>
                  </a:cxn>
                  <a:cxn ang="0">
                    <a:pos x="283" y="815"/>
                  </a:cxn>
                  <a:cxn ang="0">
                    <a:pos x="266" y="771"/>
                  </a:cxn>
                  <a:cxn ang="0">
                    <a:pos x="195" y="691"/>
                  </a:cxn>
                  <a:cxn ang="0">
                    <a:pos x="252" y="656"/>
                  </a:cxn>
                  <a:cxn ang="0">
                    <a:pos x="283" y="731"/>
                  </a:cxn>
                  <a:cxn ang="0">
                    <a:pos x="377" y="811"/>
                  </a:cxn>
                  <a:cxn ang="0">
                    <a:pos x="501" y="811"/>
                  </a:cxn>
                  <a:cxn ang="0">
                    <a:pos x="363" y="717"/>
                  </a:cxn>
                  <a:cxn ang="0">
                    <a:pos x="306" y="656"/>
                  </a:cxn>
                  <a:cxn ang="0">
                    <a:pos x="336" y="625"/>
                  </a:cxn>
                  <a:cxn ang="0">
                    <a:pos x="386" y="686"/>
                  </a:cxn>
                  <a:cxn ang="0">
                    <a:pos x="474" y="754"/>
                  </a:cxn>
                  <a:cxn ang="0">
                    <a:pos x="550" y="793"/>
                  </a:cxn>
                  <a:cxn ang="0">
                    <a:pos x="648" y="802"/>
                  </a:cxn>
                  <a:cxn ang="0">
                    <a:pos x="585" y="754"/>
                  </a:cxn>
                  <a:cxn ang="0">
                    <a:pos x="510" y="691"/>
                  </a:cxn>
                  <a:cxn ang="0">
                    <a:pos x="531" y="656"/>
                  </a:cxn>
                  <a:cxn ang="0">
                    <a:pos x="568" y="713"/>
                  </a:cxn>
                  <a:cxn ang="0">
                    <a:pos x="643" y="768"/>
                  </a:cxn>
                  <a:cxn ang="0">
                    <a:pos x="736" y="775"/>
                  </a:cxn>
                  <a:cxn ang="0">
                    <a:pos x="785" y="699"/>
                  </a:cxn>
                  <a:cxn ang="0">
                    <a:pos x="617" y="674"/>
                  </a:cxn>
                  <a:cxn ang="0">
                    <a:pos x="514" y="612"/>
                  </a:cxn>
                  <a:cxn ang="0">
                    <a:pos x="496" y="559"/>
                  </a:cxn>
                  <a:cxn ang="0">
                    <a:pos x="537" y="585"/>
                  </a:cxn>
                  <a:cxn ang="0">
                    <a:pos x="652" y="660"/>
                  </a:cxn>
                  <a:cxn ang="0">
                    <a:pos x="785" y="699"/>
                  </a:cxn>
                  <a:cxn ang="0">
                    <a:pos x="812" y="540"/>
                  </a:cxn>
                  <a:cxn ang="0">
                    <a:pos x="736" y="522"/>
                  </a:cxn>
                  <a:cxn ang="0">
                    <a:pos x="576" y="536"/>
                  </a:cxn>
                  <a:cxn ang="0">
                    <a:pos x="550" y="505"/>
                  </a:cxn>
                  <a:cxn ang="0">
                    <a:pos x="634" y="518"/>
                  </a:cxn>
                  <a:cxn ang="0">
                    <a:pos x="812" y="483"/>
                  </a:cxn>
                  <a:cxn ang="0">
                    <a:pos x="820" y="341"/>
                  </a:cxn>
                  <a:cxn ang="0">
                    <a:pos x="816" y="185"/>
                  </a:cxn>
                  <a:cxn ang="0">
                    <a:pos x="728" y="107"/>
                  </a:cxn>
                  <a:cxn ang="0">
                    <a:pos x="816" y="142"/>
                  </a:cxn>
                  <a:cxn ang="0">
                    <a:pos x="767" y="48"/>
                  </a:cxn>
                  <a:cxn ang="0">
                    <a:pos x="674" y="0"/>
                  </a:cxn>
                </a:cxnLst>
                <a:rect l="0" t="0" r="r" b="b"/>
                <a:pathLst>
                  <a:path w="825" h="820">
                    <a:moveTo>
                      <a:pt x="674" y="0"/>
                    </a:moveTo>
                    <a:lnTo>
                      <a:pt x="576" y="31"/>
                    </a:lnTo>
                    <a:lnTo>
                      <a:pt x="531" y="70"/>
                    </a:lnTo>
                    <a:lnTo>
                      <a:pt x="505" y="150"/>
                    </a:lnTo>
                    <a:lnTo>
                      <a:pt x="505" y="226"/>
                    </a:lnTo>
                    <a:lnTo>
                      <a:pt x="519" y="270"/>
                    </a:lnTo>
                    <a:lnTo>
                      <a:pt x="510" y="345"/>
                    </a:lnTo>
                    <a:lnTo>
                      <a:pt x="510" y="403"/>
                    </a:lnTo>
                    <a:lnTo>
                      <a:pt x="523" y="417"/>
                    </a:lnTo>
                    <a:lnTo>
                      <a:pt x="510" y="438"/>
                    </a:lnTo>
                    <a:lnTo>
                      <a:pt x="501" y="460"/>
                    </a:lnTo>
                    <a:lnTo>
                      <a:pt x="519" y="483"/>
                    </a:lnTo>
                    <a:lnTo>
                      <a:pt x="519" y="505"/>
                    </a:lnTo>
                    <a:lnTo>
                      <a:pt x="484" y="514"/>
                    </a:lnTo>
                    <a:lnTo>
                      <a:pt x="488" y="536"/>
                    </a:lnTo>
                    <a:lnTo>
                      <a:pt x="453" y="549"/>
                    </a:lnTo>
                    <a:lnTo>
                      <a:pt x="421" y="540"/>
                    </a:lnTo>
                    <a:lnTo>
                      <a:pt x="399" y="549"/>
                    </a:lnTo>
                    <a:lnTo>
                      <a:pt x="301" y="563"/>
                    </a:lnTo>
                    <a:lnTo>
                      <a:pt x="213" y="559"/>
                    </a:lnTo>
                    <a:lnTo>
                      <a:pt x="155" y="563"/>
                    </a:lnTo>
                    <a:lnTo>
                      <a:pt x="119" y="585"/>
                    </a:lnTo>
                    <a:lnTo>
                      <a:pt x="31" y="585"/>
                    </a:lnTo>
                    <a:lnTo>
                      <a:pt x="0" y="616"/>
                    </a:lnTo>
                    <a:lnTo>
                      <a:pt x="0" y="651"/>
                    </a:lnTo>
                    <a:lnTo>
                      <a:pt x="4" y="709"/>
                    </a:lnTo>
                    <a:lnTo>
                      <a:pt x="75" y="727"/>
                    </a:lnTo>
                    <a:lnTo>
                      <a:pt x="75" y="691"/>
                    </a:lnTo>
                    <a:lnTo>
                      <a:pt x="80" y="660"/>
                    </a:lnTo>
                    <a:lnTo>
                      <a:pt x="92" y="647"/>
                    </a:lnTo>
                    <a:lnTo>
                      <a:pt x="98" y="682"/>
                    </a:lnTo>
                    <a:lnTo>
                      <a:pt x="102" y="727"/>
                    </a:lnTo>
                    <a:lnTo>
                      <a:pt x="119" y="754"/>
                    </a:lnTo>
                    <a:lnTo>
                      <a:pt x="150" y="789"/>
                    </a:lnTo>
                    <a:lnTo>
                      <a:pt x="226" y="806"/>
                    </a:lnTo>
                    <a:lnTo>
                      <a:pt x="283" y="815"/>
                    </a:lnTo>
                    <a:lnTo>
                      <a:pt x="350" y="820"/>
                    </a:lnTo>
                    <a:lnTo>
                      <a:pt x="266" y="771"/>
                    </a:lnTo>
                    <a:lnTo>
                      <a:pt x="209" y="727"/>
                    </a:lnTo>
                    <a:lnTo>
                      <a:pt x="195" y="691"/>
                    </a:lnTo>
                    <a:lnTo>
                      <a:pt x="203" y="660"/>
                    </a:lnTo>
                    <a:lnTo>
                      <a:pt x="252" y="656"/>
                    </a:lnTo>
                    <a:lnTo>
                      <a:pt x="270" y="691"/>
                    </a:lnTo>
                    <a:lnTo>
                      <a:pt x="283" y="731"/>
                    </a:lnTo>
                    <a:lnTo>
                      <a:pt x="328" y="775"/>
                    </a:lnTo>
                    <a:lnTo>
                      <a:pt x="377" y="811"/>
                    </a:lnTo>
                    <a:lnTo>
                      <a:pt x="426" y="815"/>
                    </a:lnTo>
                    <a:lnTo>
                      <a:pt x="501" y="811"/>
                    </a:lnTo>
                    <a:lnTo>
                      <a:pt x="421" y="748"/>
                    </a:lnTo>
                    <a:lnTo>
                      <a:pt x="363" y="717"/>
                    </a:lnTo>
                    <a:lnTo>
                      <a:pt x="319" y="682"/>
                    </a:lnTo>
                    <a:lnTo>
                      <a:pt x="306" y="656"/>
                    </a:lnTo>
                    <a:lnTo>
                      <a:pt x="310" y="629"/>
                    </a:lnTo>
                    <a:lnTo>
                      <a:pt x="336" y="625"/>
                    </a:lnTo>
                    <a:lnTo>
                      <a:pt x="367" y="651"/>
                    </a:lnTo>
                    <a:lnTo>
                      <a:pt x="386" y="686"/>
                    </a:lnTo>
                    <a:lnTo>
                      <a:pt x="426" y="731"/>
                    </a:lnTo>
                    <a:lnTo>
                      <a:pt x="474" y="754"/>
                    </a:lnTo>
                    <a:lnTo>
                      <a:pt x="510" y="775"/>
                    </a:lnTo>
                    <a:lnTo>
                      <a:pt x="550" y="793"/>
                    </a:lnTo>
                    <a:lnTo>
                      <a:pt x="594" y="802"/>
                    </a:lnTo>
                    <a:lnTo>
                      <a:pt x="648" y="802"/>
                    </a:lnTo>
                    <a:lnTo>
                      <a:pt x="699" y="792"/>
                    </a:lnTo>
                    <a:lnTo>
                      <a:pt x="585" y="754"/>
                    </a:lnTo>
                    <a:lnTo>
                      <a:pt x="541" y="731"/>
                    </a:lnTo>
                    <a:lnTo>
                      <a:pt x="510" y="691"/>
                    </a:lnTo>
                    <a:lnTo>
                      <a:pt x="505" y="656"/>
                    </a:lnTo>
                    <a:lnTo>
                      <a:pt x="531" y="656"/>
                    </a:lnTo>
                    <a:lnTo>
                      <a:pt x="545" y="686"/>
                    </a:lnTo>
                    <a:lnTo>
                      <a:pt x="568" y="713"/>
                    </a:lnTo>
                    <a:lnTo>
                      <a:pt x="603" y="741"/>
                    </a:lnTo>
                    <a:lnTo>
                      <a:pt x="643" y="768"/>
                    </a:lnTo>
                    <a:lnTo>
                      <a:pt x="696" y="790"/>
                    </a:lnTo>
                    <a:lnTo>
                      <a:pt x="736" y="775"/>
                    </a:lnTo>
                    <a:lnTo>
                      <a:pt x="754" y="754"/>
                    </a:lnTo>
                    <a:lnTo>
                      <a:pt x="785" y="699"/>
                    </a:lnTo>
                    <a:lnTo>
                      <a:pt x="728" y="686"/>
                    </a:lnTo>
                    <a:lnTo>
                      <a:pt x="617" y="674"/>
                    </a:lnTo>
                    <a:lnTo>
                      <a:pt x="550" y="643"/>
                    </a:lnTo>
                    <a:lnTo>
                      <a:pt x="514" y="612"/>
                    </a:lnTo>
                    <a:lnTo>
                      <a:pt x="501" y="576"/>
                    </a:lnTo>
                    <a:lnTo>
                      <a:pt x="496" y="559"/>
                    </a:lnTo>
                    <a:lnTo>
                      <a:pt x="514" y="559"/>
                    </a:lnTo>
                    <a:lnTo>
                      <a:pt x="537" y="585"/>
                    </a:lnTo>
                    <a:lnTo>
                      <a:pt x="572" y="633"/>
                    </a:lnTo>
                    <a:lnTo>
                      <a:pt x="652" y="660"/>
                    </a:lnTo>
                    <a:lnTo>
                      <a:pt x="728" y="683"/>
                    </a:lnTo>
                    <a:lnTo>
                      <a:pt x="785" y="699"/>
                    </a:lnTo>
                    <a:lnTo>
                      <a:pt x="807" y="607"/>
                    </a:lnTo>
                    <a:lnTo>
                      <a:pt x="812" y="540"/>
                    </a:lnTo>
                    <a:lnTo>
                      <a:pt x="812" y="482"/>
                    </a:lnTo>
                    <a:lnTo>
                      <a:pt x="736" y="522"/>
                    </a:lnTo>
                    <a:lnTo>
                      <a:pt x="648" y="540"/>
                    </a:lnTo>
                    <a:lnTo>
                      <a:pt x="576" y="536"/>
                    </a:lnTo>
                    <a:lnTo>
                      <a:pt x="558" y="528"/>
                    </a:lnTo>
                    <a:lnTo>
                      <a:pt x="550" y="505"/>
                    </a:lnTo>
                    <a:lnTo>
                      <a:pt x="590" y="505"/>
                    </a:lnTo>
                    <a:lnTo>
                      <a:pt x="634" y="518"/>
                    </a:lnTo>
                    <a:lnTo>
                      <a:pt x="738" y="522"/>
                    </a:lnTo>
                    <a:lnTo>
                      <a:pt x="812" y="483"/>
                    </a:lnTo>
                    <a:lnTo>
                      <a:pt x="816" y="399"/>
                    </a:lnTo>
                    <a:lnTo>
                      <a:pt x="820" y="341"/>
                    </a:lnTo>
                    <a:lnTo>
                      <a:pt x="825" y="284"/>
                    </a:lnTo>
                    <a:lnTo>
                      <a:pt x="816" y="185"/>
                    </a:lnTo>
                    <a:lnTo>
                      <a:pt x="794" y="150"/>
                    </a:lnTo>
                    <a:lnTo>
                      <a:pt x="728" y="107"/>
                    </a:lnTo>
                    <a:lnTo>
                      <a:pt x="749" y="111"/>
                    </a:lnTo>
                    <a:lnTo>
                      <a:pt x="816" y="142"/>
                    </a:lnTo>
                    <a:lnTo>
                      <a:pt x="789" y="80"/>
                    </a:lnTo>
                    <a:lnTo>
                      <a:pt x="767" y="48"/>
                    </a:lnTo>
                    <a:lnTo>
                      <a:pt x="749" y="27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4" name="Freeform 246"/>
              <p:cNvSpPr>
                <a:spLocks/>
              </p:cNvSpPr>
              <p:nvPr/>
            </p:nvSpPr>
            <p:spPr bwMode="auto">
              <a:xfrm>
                <a:off x="4604" y="3694"/>
                <a:ext cx="35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27" y="51"/>
                  </a:cxn>
                  <a:cxn ang="0">
                    <a:pos x="54" y="70"/>
                  </a:cxn>
                  <a:cxn ang="0">
                    <a:pos x="109" y="112"/>
                  </a:cxn>
                  <a:cxn ang="0">
                    <a:pos x="131" y="129"/>
                  </a:cxn>
                  <a:cxn ang="0">
                    <a:pos x="185" y="169"/>
                  </a:cxn>
                  <a:cxn ang="0">
                    <a:pos x="127" y="151"/>
                  </a:cxn>
                  <a:cxn ang="0">
                    <a:pos x="70" y="133"/>
                  </a:cxn>
                  <a:cxn ang="0">
                    <a:pos x="12" y="129"/>
                  </a:cxn>
                  <a:cxn ang="0">
                    <a:pos x="16" y="147"/>
                  </a:cxn>
                  <a:cxn ang="0">
                    <a:pos x="109" y="164"/>
                  </a:cxn>
                  <a:cxn ang="0">
                    <a:pos x="158" y="182"/>
                  </a:cxn>
                  <a:cxn ang="0">
                    <a:pos x="185" y="186"/>
                  </a:cxn>
                  <a:cxn ang="0">
                    <a:pos x="207" y="179"/>
                  </a:cxn>
                  <a:cxn ang="0">
                    <a:pos x="209" y="158"/>
                  </a:cxn>
                  <a:cxn ang="0">
                    <a:pos x="191" y="142"/>
                  </a:cxn>
                  <a:cxn ang="0">
                    <a:pos x="165" y="115"/>
                  </a:cxn>
                  <a:cxn ang="0">
                    <a:pos x="133" y="80"/>
                  </a:cxn>
                  <a:cxn ang="0">
                    <a:pos x="103" y="39"/>
                  </a:cxn>
                  <a:cxn ang="0">
                    <a:pos x="65" y="13"/>
                  </a:cxn>
                  <a:cxn ang="0">
                    <a:pos x="25" y="2"/>
                  </a:cxn>
                  <a:cxn ang="0">
                    <a:pos x="0" y="0"/>
                  </a:cxn>
                </a:cxnLst>
                <a:rect l="0" t="0" r="r" b="b"/>
                <a:pathLst>
                  <a:path w="209" h="186">
                    <a:moveTo>
                      <a:pt x="0" y="0"/>
                    </a:moveTo>
                    <a:lnTo>
                      <a:pt x="0" y="15"/>
                    </a:lnTo>
                    <a:lnTo>
                      <a:pt x="27" y="51"/>
                    </a:lnTo>
                    <a:lnTo>
                      <a:pt x="54" y="70"/>
                    </a:lnTo>
                    <a:lnTo>
                      <a:pt x="109" y="112"/>
                    </a:lnTo>
                    <a:lnTo>
                      <a:pt x="131" y="129"/>
                    </a:lnTo>
                    <a:lnTo>
                      <a:pt x="185" y="169"/>
                    </a:lnTo>
                    <a:lnTo>
                      <a:pt x="127" y="151"/>
                    </a:lnTo>
                    <a:lnTo>
                      <a:pt x="70" y="133"/>
                    </a:lnTo>
                    <a:lnTo>
                      <a:pt x="12" y="129"/>
                    </a:lnTo>
                    <a:lnTo>
                      <a:pt x="16" y="147"/>
                    </a:lnTo>
                    <a:lnTo>
                      <a:pt x="109" y="164"/>
                    </a:lnTo>
                    <a:lnTo>
                      <a:pt x="158" y="182"/>
                    </a:lnTo>
                    <a:lnTo>
                      <a:pt x="185" y="186"/>
                    </a:lnTo>
                    <a:lnTo>
                      <a:pt x="207" y="179"/>
                    </a:lnTo>
                    <a:lnTo>
                      <a:pt x="209" y="158"/>
                    </a:lnTo>
                    <a:lnTo>
                      <a:pt x="191" y="142"/>
                    </a:lnTo>
                    <a:lnTo>
                      <a:pt x="165" y="115"/>
                    </a:lnTo>
                    <a:lnTo>
                      <a:pt x="133" y="80"/>
                    </a:lnTo>
                    <a:lnTo>
                      <a:pt x="103" y="39"/>
                    </a:lnTo>
                    <a:lnTo>
                      <a:pt x="65" y="13"/>
                    </a:lnTo>
                    <a:lnTo>
                      <a:pt x="2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5" name="Freeform 247"/>
              <p:cNvSpPr>
                <a:spLocks/>
              </p:cNvSpPr>
              <p:nvPr/>
            </p:nvSpPr>
            <p:spPr bwMode="auto">
              <a:xfrm>
                <a:off x="4606" y="3669"/>
                <a:ext cx="31" cy="4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9" y="5"/>
                  </a:cxn>
                  <a:cxn ang="0">
                    <a:pos x="0" y="27"/>
                  </a:cxn>
                  <a:cxn ang="0">
                    <a:pos x="2" y="46"/>
                  </a:cxn>
                  <a:cxn ang="0">
                    <a:pos x="18" y="72"/>
                  </a:cxn>
                  <a:cxn ang="0">
                    <a:pos x="39" y="79"/>
                  </a:cxn>
                  <a:cxn ang="0">
                    <a:pos x="82" y="106"/>
                  </a:cxn>
                  <a:cxn ang="0">
                    <a:pos x="121" y="139"/>
                  </a:cxn>
                  <a:cxn ang="0">
                    <a:pos x="150" y="184"/>
                  </a:cxn>
                  <a:cxn ang="0">
                    <a:pos x="182" y="231"/>
                  </a:cxn>
                  <a:cxn ang="0">
                    <a:pos x="191" y="244"/>
                  </a:cxn>
                  <a:cxn ang="0">
                    <a:pos x="182" y="190"/>
                  </a:cxn>
                  <a:cxn ang="0">
                    <a:pos x="175" y="141"/>
                  </a:cxn>
                  <a:cxn ang="0">
                    <a:pos x="160" y="99"/>
                  </a:cxn>
                  <a:cxn ang="0">
                    <a:pos x="133" y="60"/>
                  </a:cxn>
                  <a:cxn ang="0">
                    <a:pos x="64" y="7"/>
                  </a:cxn>
                  <a:cxn ang="0">
                    <a:pos x="35" y="0"/>
                  </a:cxn>
                </a:cxnLst>
                <a:rect l="0" t="0" r="r" b="b"/>
                <a:pathLst>
                  <a:path w="191" h="244">
                    <a:moveTo>
                      <a:pt x="35" y="0"/>
                    </a:moveTo>
                    <a:lnTo>
                      <a:pt x="9" y="5"/>
                    </a:lnTo>
                    <a:lnTo>
                      <a:pt x="0" y="27"/>
                    </a:lnTo>
                    <a:lnTo>
                      <a:pt x="2" y="46"/>
                    </a:lnTo>
                    <a:lnTo>
                      <a:pt x="18" y="72"/>
                    </a:lnTo>
                    <a:lnTo>
                      <a:pt x="39" y="79"/>
                    </a:lnTo>
                    <a:lnTo>
                      <a:pt x="82" y="106"/>
                    </a:lnTo>
                    <a:lnTo>
                      <a:pt x="121" y="139"/>
                    </a:lnTo>
                    <a:lnTo>
                      <a:pt x="150" y="184"/>
                    </a:lnTo>
                    <a:lnTo>
                      <a:pt x="182" y="231"/>
                    </a:lnTo>
                    <a:lnTo>
                      <a:pt x="191" y="244"/>
                    </a:lnTo>
                    <a:lnTo>
                      <a:pt x="182" y="190"/>
                    </a:lnTo>
                    <a:lnTo>
                      <a:pt x="175" y="141"/>
                    </a:lnTo>
                    <a:lnTo>
                      <a:pt x="160" y="99"/>
                    </a:lnTo>
                    <a:lnTo>
                      <a:pt x="133" y="60"/>
                    </a:lnTo>
                    <a:lnTo>
                      <a:pt x="64" y="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6" name="Freeform 248"/>
              <p:cNvSpPr>
                <a:spLocks/>
              </p:cNvSpPr>
              <p:nvPr/>
            </p:nvSpPr>
            <p:spPr bwMode="auto">
              <a:xfrm>
                <a:off x="4600" y="3629"/>
                <a:ext cx="34" cy="23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35" y="111"/>
                  </a:cxn>
                  <a:cxn ang="0">
                    <a:pos x="93" y="89"/>
                  </a:cxn>
                  <a:cxn ang="0">
                    <a:pos x="132" y="79"/>
                  </a:cxn>
                  <a:cxn ang="0">
                    <a:pos x="203" y="0"/>
                  </a:cxn>
                  <a:cxn ang="0">
                    <a:pos x="150" y="31"/>
                  </a:cxn>
                  <a:cxn ang="0">
                    <a:pos x="101" y="53"/>
                  </a:cxn>
                  <a:cxn ang="0">
                    <a:pos x="66" y="71"/>
                  </a:cxn>
                  <a:cxn ang="0">
                    <a:pos x="48" y="89"/>
                  </a:cxn>
                  <a:cxn ang="0">
                    <a:pos x="0" y="142"/>
                  </a:cxn>
                </a:cxnLst>
                <a:rect l="0" t="0" r="r" b="b"/>
                <a:pathLst>
                  <a:path w="203" h="142">
                    <a:moveTo>
                      <a:pt x="0" y="142"/>
                    </a:moveTo>
                    <a:lnTo>
                      <a:pt x="35" y="111"/>
                    </a:lnTo>
                    <a:lnTo>
                      <a:pt x="93" y="89"/>
                    </a:lnTo>
                    <a:lnTo>
                      <a:pt x="132" y="79"/>
                    </a:lnTo>
                    <a:lnTo>
                      <a:pt x="203" y="0"/>
                    </a:lnTo>
                    <a:lnTo>
                      <a:pt x="150" y="31"/>
                    </a:lnTo>
                    <a:lnTo>
                      <a:pt x="101" y="53"/>
                    </a:lnTo>
                    <a:lnTo>
                      <a:pt x="66" y="71"/>
                    </a:lnTo>
                    <a:lnTo>
                      <a:pt x="48" y="89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7" name="Freeform 249"/>
              <p:cNvSpPr>
                <a:spLocks/>
              </p:cNvSpPr>
              <p:nvPr/>
            </p:nvSpPr>
            <p:spPr bwMode="auto">
              <a:xfrm>
                <a:off x="4575" y="3672"/>
                <a:ext cx="19" cy="60"/>
              </a:xfrm>
              <a:custGeom>
                <a:avLst/>
                <a:gdLst/>
                <a:ahLst/>
                <a:cxnLst>
                  <a:cxn ang="0">
                    <a:pos x="0" y="364"/>
                  </a:cxn>
                  <a:cxn ang="0">
                    <a:pos x="57" y="364"/>
                  </a:cxn>
                  <a:cxn ang="0">
                    <a:pos x="75" y="360"/>
                  </a:cxn>
                  <a:cxn ang="0">
                    <a:pos x="75" y="346"/>
                  </a:cxn>
                  <a:cxn ang="0">
                    <a:pos x="88" y="333"/>
                  </a:cxn>
                  <a:cxn ang="0">
                    <a:pos x="106" y="319"/>
                  </a:cxn>
                  <a:cxn ang="0">
                    <a:pos x="98" y="306"/>
                  </a:cxn>
                  <a:cxn ang="0">
                    <a:pos x="98" y="288"/>
                  </a:cxn>
                  <a:cxn ang="0">
                    <a:pos x="110" y="266"/>
                  </a:cxn>
                  <a:cxn ang="0">
                    <a:pos x="110" y="243"/>
                  </a:cxn>
                  <a:cxn ang="0">
                    <a:pos x="102" y="217"/>
                  </a:cxn>
                  <a:cxn ang="0">
                    <a:pos x="102" y="159"/>
                  </a:cxn>
                  <a:cxn ang="0">
                    <a:pos x="115" y="107"/>
                  </a:cxn>
                  <a:cxn ang="0">
                    <a:pos x="110" y="66"/>
                  </a:cxn>
                  <a:cxn ang="0">
                    <a:pos x="110" y="0"/>
                  </a:cxn>
                  <a:cxn ang="0">
                    <a:pos x="75" y="102"/>
                  </a:cxn>
                  <a:cxn ang="0">
                    <a:pos x="44" y="195"/>
                  </a:cxn>
                  <a:cxn ang="0">
                    <a:pos x="22" y="297"/>
                  </a:cxn>
                  <a:cxn ang="0">
                    <a:pos x="0" y="364"/>
                  </a:cxn>
                </a:cxnLst>
                <a:rect l="0" t="0" r="r" b="b"/>
                <a:pathLst>
                  <a:path w="115" h="364">
                    <a:moveTo>
                      <a:pt x="0" y="364"/>
                    </a:moveTo>
                    <a:lnTo>
                      <a:pt x="57" y="364"/>
                    </a:lnTo>
                    <a:lnTo>
                      <a:pt x="75" y="360"/>
                    </a:lnTo>
                    <a:lnTo>
                      <a:pt x="75" y="346"/>
                    </a:lnTo>
                    <a:lnTo>
                      <a:pt x="88" y="333"/>
                    </a:lnTo>
                    <a:lnTo>
                      <a:pt x="106" y="319"/>
                    </a:lnTo>
                    <a:lnTo>
                      <a:pt x="98" y="306"/>
                    </a:lnTo>
                    <a:lnTo>
                      <a:pt x="98" y="288"/>
                    </a:lnTo>
                    <a:lnTo>
                      <a:pt x="110" y="266"/>
                    </a:lnTo>
                    <a:lnTo>
                      <a:pt x="110" y="243"/>
                    </a:lnTo>
                    <a:lnTo>
                      <a:pt x="102" y="217"/>
                    </a:lnTo>
                    <a:lnTo>
                      <a:pt x="102" y="159"/>
                    </a:lnTo>
                    <a:lnTo>
                      <a:pt x="115" y="107"/>
                    </a:lnTo>
                    <a:lnTo>
                      <a:pt x="110" y="66"/>
                    </a:lnTo>
                    <a:lnTo>
                      <a:pt x="110" y="0"/>
                    </a:lnTo>
                    <a:lnTo>
                      <a:pt x="75" y="102"/>
                    </a:lnTo>
                    <a:lnTo>
                      <a:pt x="44" y="195"/>
                    </a:lnTo>
                    <a:lnTo>
                      <a:pt x="22" y="297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8" name="Freeform 250"/>
              <p:cNvSpPr>
                <a:spLocks/>
              </p:cNvSpPr>
              <p:nvPr/>
            </p:nvSpPr>
            <p:spPr bwMode="auto">
              <a:xfrm>
                <a:off x="4603" y="3737"/>
                <a:ext cx="34" cy="11"/>
              </a:xfrm>
              <a:custGeom>
                <a:avLst/>
                <a:gdLst/>
                <a:ahLst/>
                <a:cxnLst>
                  <a:cxn ang="0">
                    <a:pos x="164" y="34"/>
                  </a:cxn>
                  <a:cxn ang="0">
                    <a:pos x="118" y="13"/>
                  </a:cxn>
                  <a:cxn ang="0">
                    <a:pos x="78" y="3"/>
                  </a:cxn>
                  <a:cxn ang="0">
                    <a:pos x="22" y="0"/>
                  </a:cxn>
                  <a:cxn ang="0">
                    <a:pos x="0" y="4"/>
                  </a:cxn>
                  <a:cxn ang="0">
                    <a:pos x="9" y="26"/>
                  </a:cxn>
                  <a:cxn ang="0">
                    <a:pos x="31" y="43"/>
                  </a:cxn>
                  <a:cxn ang="0">
                    <a:pos x="80" y="57"/>
                  </a:cxn>
                  <a:cxn ang="0">
                    <a:pos x="155" y="70"/>
                  </a:cxn>
                  <a:cxn ang="0">
                    <a:pos x="204" y="66"/>
                  </a:cxn>
                  <a:cxn ang="0">
                    <a:pos x="164" y="34"/>
                  </a:cxn>
                </a:cxnLst>
                <a:rect l="0" t="0" r="r" b="b"/>
                <a:pathLst>
                  <a:path w="204" h="70">
                    <a:moveTo>
                      <a:pt x="164" y="34"/>
                    </a:moveTo>
                    <a:lnTo>
                      <a:pt x="118" y="13"/>
                    </a:lnTo>
                    <a:lnTo>
                      <a:pt x="78" y="3"/>
                    </a:lnTo>
                    <a:lnTo>
                      <a:pt x="22" y="0"/>
                    </a:lnTo>
                    <a:lnTo>
                      <a:pt x="0" y="4"/>
                    </a:lnTo>
                    <a:lnTo>
                      <a:pt x="9" y="26"/>
                    </a:lnTo>
                    <a:lnTo>
                      <a:pt x="31" y="43"/>
                    </a:lnTo>
                    <a:lnTo>
                      <a:pt x="80" y="57"/>
                    </a:lnTo>
                    <a:lnTo>
                      <a:pt x="155" y="70"/>
                    </a:lnTo>
                    <a:lnTo>
                      <a:pt x="204" y="66"/>
                    </a:lnTo>
                    <a:lnTo>
                      <a:pt x="164" y="3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59" name="Freeform 251"/>
              <p:cNvSpPr>
                <a:spLocks/>
              </p:cNvSpPr>
              <p:nvPr/>
            </p:nvSpPr>
            <p:spPr bwMode="auto">
              <a:xfrm>
                <a:off x="4575" y="3743"/>
                <a:ext cx="20" cy="25"/>
              </a:xfrm>
              <a:custGeom>
                <a:avLst/>
                <a:gdLst/>
                <a:ahLst/>
                <a:cxnLst>
                  <a:cxn ang="0">
                    <a:pos x="57" y="42"/>
                  </a:cxn>
                  <a:cxn ang="0">
                    <a:pos x="42" y="9"/>
                  </a:cxn>
                  <a:cxn ang="0">
                    <a:pos x="18" y="0"/>
                  </a:cxn>
                  <a:cxn ang="0">
                    <a:pos x="2" y="7"/>
                  </a:cxn>
                  <a:cxn ang="0">
                    <a:pos x="0" y="24"/>
                  </a:cxn>
                  <a:cxn ang="0">
                    <a:pos x="10" y="55"/>
                  </a:cxn>
                  <a:cxn ang="0">
                    <a:pos x="28" y="82"/>
                  </a:cxn>
                  <a:cxn ang="0">
                    <a:pos x="51" y="106"/>
                  </a:cxn>
                  <a:cxn ang="0">
                    <a:pos x="79" y="132"/>
                  </a:cxn>
                  <a:cxn ang="0">
                    <a:pos x="124" y="153"/>
                  </a:cxn>
                  <a:cxn ang="0">
                    <a:pos x="84" y="109"/>
                  </a:cxn>
                  <a:cxn ang="0">
                    <a:pos x="71" y="78"/>
                  </a:cxn>
                  <a:cxn ang="0">
                    <a:pos x="57" y="42"/>
                  </a:cxn>
                </a:cxnLst>
                <a:rect l="0" t="0" r="r" b="b"/>
                <a:pathLst>
                  <a:path w="124" h="153">
                    <a:moveTo>
                      <a:pt x="57" y="42"/>
                    </a:moveTo>
                    <a:lnTo>
                      <a:pt x="42" y="9"/>
                    </a:lnTo>
                    <a:lnTo>
                      <a:pt x="18" y="0"/>
                    </a:lnTo>
                    <a:lnTo>
                      <a:pt x="2" y="7"/>
                    </a:lnTo>
                    <a:lnTo>
                      <a:pt x="0" y="24"/>
                    </a:lnTo>
                    <a:lnTo>
                      <a:pt x="10" y="55"/>
                    </a:lnTo>
                    <a:lnTo>
                      <a:pt x="28" y="82"/>
                    </a:lnTo>
                    <a:lnTo>
                      <a:pt x="51" y="106"/>
                    </a:lnTo>
                    <a:lnTo>
                      <a:pt x="79" y="132"/>
                    </a:lnTo>
                    <a:lnTo>
                      <a:pt x="124" y="153"/>
                    </a:lnTo>
                    <a:lnTo>
                      <a:pt x="84" y="109"/>
                    </a:lnTo>
                    <a:lnTo>
                      <a:pt x="71" y="78"/>
                    </a:lnTo>
                    <a:lnTo>
                      <a:pt x="57" y="4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60" name="Freeform 252"/>
              <p:cNvSpPr>
                <a:spLocks/>
              </p:cNvSpPr>
              <p:nvPr/>
            </p:nvSpPr>
            <p:spPr bwMode="auto">
              <a:xfrm>
                <a:off x="4608" y="3609"/>
                <a:ext cx="49" cy="31"/>
              </a:xfrm>
              <a:custGeom>
                <a:avLst/>
                <a:gdLst/>
                <a:ahLst/>
                <a:cxnLst>
                  <a:cxn ang="0">
                    <a:pos x="0" y="185"/>
                  </a:cxn>
                  <a:cxn ang="0">
                    <a:pos x="9" y="109"/>
                  </a:cxn>
                  <a:cxn ang="0">
                    <a:pos x="71" y="82"/>
                  </a:cxn>
                  <a:cxn ang="0">
                    <a:pos x="155" y="49"/>
                  </a:cxn>
                  <a:cxn ang="0">
                    <a:pos x="215" y="25"/>
                  </a:cxn>
                  <a:cxn ang="0">
                    <a:pos x="273" y="0"/>
                  </a:cxn>
                  <a:cxn ang="0">
                    <a:pos x="295" y="53"/>
                  </a:cxn>
                  <a:cxn ang="0">
                    <a:pos x="242" y="84"/>
                  </a:cxn>
                  <a:cxn ang="0">
                    <a:pos x="178" y="107"/>
                  </a:cxn>
                  <a:cxn ang="0">
                    <a:pos x="129" y="121"/>
                  </a:cxn>
                  <a:cxn ang="0">
                    <a:pos x="69" y="154"/>
                  </a:cxn>
                  <a:cxn ang="0">
                    <a:pos x="0" y="185"/>
                  </a:cxn>
                </a:cxnLst>
                <a:rect l="0" t="0" r="r" b="b"/>
                <a:pathLst>
                  <a:path w="295" h="185">
                    <a:moveTo>
                      <a:pt x="0" y="185"/>
                    </a:moveTo>
                    <a:lnTo>
                      <a:pt x="9" y="109"/>
                    </a:lnTo>
                    <a:lnTo>
                      <a:pt x="71" y="82"/>
                    </a:lnTo>
                    <a:lnTo>
                      <a:pt x="155" y="49"/>
                    </a:lnTo>
                    <a:lnTo>
                      <a:pt x="215" y="25"/>
                    </a:lnTo>
                    <a:lnTo>
                      <a:pt x="273" y="0"/>
                    </a:lnTo>
                    <a:lnTo>
                      <a:pt x="295" y="53"/>
                    </a:lnTo>
                    <a:lnTo>
                      <a:pt x="242" y="84"/>
                    </a:lnTo>
                    <a:lnTo>
                      <a:pt x="178" y="107"/>
                    </a:lnTo>
                    <a:lnTo>
                      <a:pt x="129" y="121"/>
                    </a:lnTo>
                    <a:lnTo>
                      <a:pt x="69" y="154"/>
                    </a:lnTo>
                    <a:lnTo>
                      <a:pt x="0" y="185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61" name="Freeform 253"/>
              <p:cNvSpPr>
                <a:spLocks/>
              </p:cNvSpPr>
              <p:nvPr/>
            </p:nvSpPr>
            <p:spPr bwMode="auto">
              <a:xfrm>
                <a:off x="4612" y="3752"/>
                <a:ext cx="101" cy="136"/>
              </a:xfrm>
              <a:custGeom>
                <a:avLst/>
                <a:gdLst/>
                <a:ahLst/>
                <a:cxnLst>
                  <a:cxn ang="0">
                    <a:pos x="271" y="121"/>
                  </a:cxn>
                  <a:cxn ang="0">
                    <a:pos x="382" y="111"/>
                  </a:cxn>
                  <a:cxn ang="0">
                    <a:pos x="449" y="94"/>
                  </a:cxn>
                  <a:cxn ang="0">
                    <a:pos x="470" y="63"/>
                  </a:cxn>
                  <a:cxn ang="0">
                    <a:pos x="470" y="36"/>
                  </a:cxn>
                  <a:cxn ang="0">
                    <a:pos x="488" y="14"/>
                  </a:cxn>
                  <a:cxn ang="0">
                    <a:pos x="550" y="0"/>
                  </a:cxn>
                  <a:cxn ang="0">
                    <a:pos x="608" y="4"/>
                  </a:cxn>
                  <a:cxn ang="0">
                    <a:pos x="537" y="639"/>
                  </a:cxn>
                  <a:cxn ang="0">
                    <a:pos x="488" y="696"/>
                  </a:cxn>
                  <a:cxn ang="0">
                    <a:pos x="426" y="754"/>
                  </a:cxn>
                  <a:cxn ang="0">
                    <a:pos x="338" y="799"/>
                  </a:cxn>
                  <a:cxn ang="0">
                    <a:pos x="236" y="811"/>
                  </a:cxn>
                  <a:cxn ang="0">
                    <a:pos x="98" y="820"/>
                  </a:cxn>
                  <a:cxn ang="0">
                    <a:pos x="18" y="807"/>
                  </a:cxn>
                  <a:cxn ang="0">
                    <a:pos x="0" y="762"/>
                  </a:cxn>
                  <a:cxn ang="0">
                    <a:pos x="10" y="705"/>
                  </a:cxn>
                  <a:cxn ang="0">
                    <a:pos x="67" y="528"/>
                  </a:cxn>
                  <a:cxn ang="0">
                    <a:pos x="115" y="351"/>
                  </a:cxn>
                  <a:cxn ang="0">
                    <a:pos x="138" y="218"/>
                  </a:cxn>
                  <a:cxn ang="0">
                    <a:pos x="138" y="182"/>
                  </a:cxn>
                  <a:cxn ang="0">
                    <a:pos x="169" y="133"/>
                  </a:cxn>
                  <a:cxn ang="0">
                    <a:pos x="205" y="121"/>
                  </a:cxn>
                  <a:cxn ang="0">
                    <a:pos x="271" y="121"/>
                  </a:cxn>
                </a:cxnLst>
                <a:rect l="0" t="0" r="r" b="b"/>
                <a:pathLst>
                  <a:path w="608" h="820">
                    <a:moveTo>
                      <a:pt x="271" y="121"/>
                    </a:moveTo>
                    <a:lnTo>
                      <a:pt x="382" y="111"/>
                    </a:lnTo>
                    <a:lnTo>
                      <a:pt x="449" y="94"/>
                    </a:lnTo>
                    <a:lnTo>
                      <a:pt x="470" y="63"/>
                    </a:lnTo>
                    <a:lnTo>
                      <a:pt x="470" y="36"/>
                    </a:lnTo>
                    <a:lnTo>
                      <a:pt x="488" y="14"/>
                    </a:lnTo>
                    <a:lnTo>
                      <a:pt x="550" y="0"/>
                    </a:lnTo>
                    <a:lnTo>
                      <a:pt x="608" y="4"/>
                    </a:lnTo>
                    <a:lnTo>
                      <a:pt x="537" y="639"/>
                    </a:lnTo>
                    <a:lnTo>
                      <a:pt x="488" y="696"/>
                    </a:lnTo>
                    <a:lnTo>
                      <a:pt x="426" y="754"/>
                    </a:lnTo>
                    <a:lnTo>
                      <a:pt x="338" y="799"/>
                    </a:lnTo>
                    <a:lnTo>
                      <a:pt x="236" y="811"/>
                    </a:lnTo>
                    <a:lnTo>
                      <a:pt x="98" y="820"/>
                    </a:lnTo>
                    <a:lnTo>
                      <a:pt x="18" y="807"/>
                    </a:lnTo>
                    <a:lnTo>
                      <a:pt x="0" y="762"/>
                    </a:lnTo>
                    <a:lnTo>
                      <a:pt x="10" y="705"/>
                    </a:lnTo>
                    <a:lnTo>
                      <a:pt x="67" y="528"/>
                    </a:lnTo>
                    <a:lnTo>
                      <a:pt x="115" y="351"/>
                    </a:lnTo>
                    <a:lnTo>
                      <a:pt x="138" y="218"/>
                    </a:lnTo>
                    <a:lnTo>
                      <a:pt x="138" y="182"/>
                    </a:lnTo>
                    <a:lnTo>
                      <a:pt x="169" y="133"/>
                    </a:lnTo>
                    <a:lnTo>
                      <a:pt x="205" y="121"/>
                    </a:lnTo>
                    <a:lnTo>
                      <a:pt x="271" y="121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62" name="Freeform 254"/>
              <p:cNvSpPr>
                <a:spLocks/>
              </p:cNvSpPr>
              <p:nvPr/>
            </p:nvSpPr>
            <p:spPr bwMode="auto">
              <a:xfrm>
                <a:off x="4623" y="3758"/>
                <a:ext cx="88" cy="126"/>
              </a:xfrm>
              <a:custGeom>
                <a:avLst/>
                <a:gdLst/>
                <a:ahLst/>
                <a:cxnLst>
                  <a:cxn ang="0">
                    <a:pos x="181" y="150"/>
                  </a:cxn>
                  <a:cxn ang="0">
                    <a:pos x="279" y="146"/>
                  </a:cxn>
                  <a:cxn ang="0">
                    <a:pos x="381" y="128"/>
                  </a:cxn>
                  <a:cxn ang="0">
                    <a:pos x="443" y="97"/>
                  </a:cxn>
                  <a:cxn ang="0">
                    <a:pos x="478" y="70"/>
                  </a:cxn>
                  <a:cxn ang="0">
                    <a:pos x="523" y="0"/>
                  </a:cxn>
                  <a:cxn ang="0">
                    <a:pos x="457" y="580"/>
                  </a:cxn>
                  <a:cxn ang="0">
                    <a:pos x="412" y="633"/>
                  </a:cxn>
                  <a:cxn ang="0">
                    <a:pos x="363" y="682"/>
                  </a:cxn>
                  <a:cxn ang="0">
                    <a:pos x="301" y="717"/>
                  </a:cxn>
                  <a:cxn ang="0">
                    <a:pos x="248" y="735"/>
                  </a:cxn>
                  <a:cxn ang="0">
                    <a:pos x="181" y="744"/>
                  </a:cxn>
                  <a:cxn ang="0">
                    <a:pos x="119" y="753"/>
                  </a:cxn>
                  <a:cxn ang="0">
                    <a:pos x="49" y="753"/>
                  </a:cxn>
                  <a:cxn ang="0">
                    <a:pos x="17" y="744"/>
                  </a:cxn>
                  <a:cxn ang="0">
                    <a:pos x="0" y="717"/>
                  </a:cxn>
                  <a:cxn ang="0">
                    <a:pos x="8" y="673"/>
                  </a:cxn>
                  <a:cxn ang="0">
                    <a:pos x="53" y="571"/>
                  </a:cxn>
                  <a:cxn ang="0">
                    <a:pos x="128" y="226"/>
                  </a:cxn>
                  <a:cxn ang="0">
                    <a:pos x="141" y="177"/>
                  </a:cxn>
                  <a:cxn ang="0">
                    <a:pos x="181" y="150"/>
                  </a:cxn>
                </a:cxnLst>
                <a:rect l="0" t="0" r="r" b="b"/>
                <a:pathLst>
                  <a:path w="523" h="753">
                    <a:moveTo>
                      <a:pt x="181" y="150"/>
                    </a:moveTo>
                    <a:lnTo>
                      <a:pt x="279" y="146"/>
                    </a:lnTo>
                    <a:lnTo>
                      <a:pt x="381" y="128"/>
                    </a:lnTo>
                    <a:lnTo>
                      <a:pt x="443" y="97"/>
                    </a:lnTo>
                    <a:lnTo>
                      <a:pt x="478" y="70"/>
                    </a:lnTo>
                    <a:lnTo>
                      <a:pt x="523" y="0"/>
                    </a:lnTo>
                    <a:lnTo>
                      <a:pt x="457" y="580"/>
                    </a:lnTo>
                    <a:lnTo>
                      <a:pt x="412" y="633"/>
                    </a:lnTo>
                    <a:lnTo>
                      <a:pt x="363" y="682"/>
                    </a:lnTo>
                    <a:lnTo>
                      <a:pt x="301" y="717"/>
                    </a:lnTo>
                    <a:lnTo>
                      <a:pt x="248" y="735"/>
                    </a:lnTo>
                    <a:lnTo>
                      <a:pt x="181" y="744"/>
                    </a:lnTo>
                    <a:lnTo>
                      <a:pt x="119" y="753"/>
                    </a:lnTo>
                    <a:lnTo>
                      <a:pt x="49" y="753"/>
                    </a:lnTo>
                    <a:lnTo>
                      <a:pt x="17" y="744"/>
                    </a:lnTo>
                    <a:lnTo>
                      <a:pt x="0" y="717"/>
                    </a:lnTo>
                    <a:lnTo>
                      <a:pt x="8" y="673"/>
                    </a:lnTo>
                    <a:lnTo>
                      <a:pt x="53" y="571"/>
                    </a:lnTo>
                    <a:lnTo>
                      <a:pt x="128" y="226"/>
                    </a:lnTo>
                    <a:lnTo>
                      <a:pt x="141" y="177"/>
                    </a:lnTo>
                    <a:lnTo>
                      <a:pt x="181" y="15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63" name="Freeform 255"/>
              <p:cNvSpPr>
                <a:spLocks/>
              </p:cNvSpPr>
              <p:nvPr/>
            </p:nvSpPr>
            <p:spPr bwMode="auto">
              <a:xfrm>
                <a:off x="4457" y="3907"/>
                <a:ext cx="8" cy="115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35"/>
                  </a:cxn>
                  <a:cxn ang="0">
                    <a:pos x="17" y="62"/>
                  </a:cxn>
                  <a:cxn ang="0">
                    <a:pos x="30" y="119"/>
                  </a:cxn>
                  <a:cxn ang="0">
                    <a:pos x="13" y="174"/>
                  </a:cxn>
                  <a:cxn ang="0">
                    <a:pos x="23" y="483"/>
                  </a:cxn>
                  <a:cxn ang="0">
                    <a:pos x="23" y="682"/>
                  </a:cxn>
                  <a:cxn ang="0">
                    <a:pos x="45" y="692"/>
                  </a:cxn>
                  <a:cxn ang="0">
                    <a:pos x="43" y="280"/>
                  </a:cxn>
                  <a:cxn ang="0">
                    <a:pos x="23" y="181"/>
                  </a:cxn>
                  <a:cxn ang="0">
                    <a:pos x="35" y="134"/>
                  </a:cxn>
                  <a:cxn ang="0">
                    <a:pos x="41" y="117"/>
                  </a:cxn>
                  <a:cxn ang="0">
                    <a:pos x="32" y="67"/>
                  </a:cxn>
                  <a:cxn ang="0">
                    <a:pos x="17" y="39"/>
                  </a:cxn>
                  <a:cxn ang="0">
                    <a:pos x="15" y="0"/>
                  </a:cxn>
                </a:cxnLst>
                <a:rect l="0" t="0" r="r" b="b"/>
                <a:pathLst>
                  <a:path w="45" h="692">
                    <a:moveTo>
                      <a:pt x="15" y="0"/>
                    </a:moveTo>
                    <a:lnTo>
                      <a:pt x="0" y="35"/>
                    </a:lnTo>
                    <a:lnTo>
                      <a:pt x="17" y="62"/>
                    </a:lnTo>
                    <a:lnTo>
                      <a:pt x="30" y="119"/>
                    </a:lnTo>
                    <a:lnTo>
                      <a:pt x="13" y="174"/>
                    </a:lnTo>
                    <a:lnTo>
                      <a:pt x="23" y="483"/>
                    </a:lnTo>
                    <a:lnTo>
                      <a:pt x="23" y="682"/>
                    </a:lnTo>
                    <a:lnTo>
                      <a:pt x="45" y="692"/>
                    </a:lnTo>
                    <a:lnTo>
                      <a:pt x="43" y="280"/>
                    </a:lnTo>
                    <a:lnTo>
                      <a:pt x="23" y="181"/>
                    </a:lnTo>
                    <a:lnTo>
                      <a:pt x="35" y="134"/>
                    </a:lnTo>
                    <a:lnTo>
                      <a:pt x="41" y="117"/>
                    </a:lnTo>
                    <a:lnTo>
                      <a:pt x="32" y="67"/>
                    </a:lnTo>
                    <a:lnTo>
                      <a:pt x="17" y="3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  <p:sp>
            <p:nvSpPr>
              <p:cNvPr id="120064" name="Freeform 256"/>
              <p:cNvSpPr>
                <a:spLocks/>
              </p:cNvSpPr>
              <p:nvPr/>
            </p:nvSpPr>
            <p:spPr bwMode="auto">
              <a:xfrm>
                <a:off x="4476" y="3908"/>
                <a:ext cx="1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" y="28"/>
                  </a:cxn>
                  <a:cxn ang="0">
                    <a:pos x="102" y="38"/>
                  </a:cxn>
                  <a:cxn ang="0">
                    <a:pos x="112" y="38"/>
                  </a:cxn>
                  <a:cxn ang="0">
                    <a:pos x="82" y="12"/>
                  </a:cxn>
                  <a:cxn ang="0">
                    <a:pos x="0" y="0"/>
                  </a:cxn>
                </a:cxnLst>
                <a:rect l="0" t="0" r="r" b="b"/>
                <a:pathLst>
                  <a:path w="112" h="38">
                    <a:moveTo>
                      <a:pt x="0" y="0"/>
                    </a:moveTo>
                    <a:lnTo>
                      <a:pt x="54" y="28"/>
                    </a:lnTo>
                    <a:lnTo>
                      <a:pt x="102" y="38"/>
                    </a:lnTo>
                    <a:lnTo>
                      <a:pt x="112" y="38"/>
                    </a:lnTo>
                    <a:lnTo>
                      <a:pt x="8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s-ES_tradnl"/>
              </a:p>
            </p:txBody>
          </p:sp>
        </p:grpSp>
        <p:grpSp>
          <p:nvGrpSpPr>
            <p:cNvPr id="120065" name="Group 257"/>
            <p:cNvGrpSpPr>
              <a:grpSpLocks/>
            </p:cNvGrpSpPr>
            <p:nvPr/>
          </p:nvGrpSpPr>
          <p:grpSpPr bwMode="auto">
            <a:xfrm>
              <a:off x="2832" y="240"/>
              <a:ext cx="854" cy="945"/>
              <a:chOff x="3504" y="816"/>
              <a:chExt cx="854" cy="945"/>
            </a:xfrm>
          </p:grpSpPr>
          <p:pic>
            <p:nvPicPr>
              <p:cNvPr id="120066" name="Picture 258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04" y="816"/>
                <a:ext cx="854" cy="7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0067" name="Picture 25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696" y="1392"/>
                <a:ext cx="624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20068" name="Line 260"/>
          <p:cNvSpPr>
            <a:spLocks noChangeShapeType="1"/>
          </p:cNvSpPr>
          <p:nvPr/>
        </p:nvSpPr>
        <p:spPr bwMode="auto">
          <a:xfrm flipH="1">
            <a:off x="2627313" y="4797425"/>
            <a:ext cx="576262" cy="503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graphicFrame>
        <p:nvGraphicFramePr>
          <p:cNvPr id="120070" name="Object 262"/>
          <p:cNvGraphicFramePr>
            <a:graphicFrameLocks noChangeAspect="1"/>
          </p:cNvGraphicFramePr>
          <p:nvPr/>
        </p:nvGraphicFramePr>
        <p:xfrm>
          <a:off x="7162800" y="3962400"/>
          <a:ext cx="1309688" cy="162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Imagen" r:id="rId5" imgW="7315200" imgH="9042400" progId="">
                  <p:embed/>
                </p:oleObj>
              </mc:Choice>
              <mc:Fallback>
                <p:oleObj name="Imagen" r:id="rId5" imgW="7315200" imgH="90424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962400"/>
                        <a:ext cx="1309688" cy="162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073" name="Text Box 265"/>
          <p:cNvSpPr txBox="1">
            <a:spLocks noChangeArrowheads="1"/>
          </p:cNvSpPr>
          <p:nvPr/>
        </p:nvSpPr>
        <p:spPr bwMode="auto">
          <a:xfrm>
            <a:off x="7010400" y="5715000"/>
            <a:ext cx="1600200" cy="64633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s-ES" sz="1800" b="1" dirty="0">
                <a:solidFill>
                  <a:srgbClr val="FFFFFF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Instituciones liquidadoras</a:t>
            </a:r>
          </a:p>
        </p:txBody>
      </p:sp>
      <p:pic>
        <p:nvPicPr>
          <p:cNvPr id="268" name="Picture 39" descr="DSC03616"/>
          <p:cNvPicPr>
            <a:picLocks noChangeAspect="1" noChangeArrowheads="1"/>
          </p:cNvPicPr>
          <p:nvPr/>
        </p:nvPicPr>
        <p:blipFill>
          <a:blip r:embed="rId7"/>
          <a:srcRect l="10526" r="15790" b="1755"/>
          <a:stretch>
            <a:fillRect/>
          </a:stretch>
        </p:blipFill>
        <p:spPr bwMode="auto">
          <a:xfrm>
            <a:off x="152400" y="838200"/>
            <a:ext cx="1828800" cy="1828800"/>
          </a:xfrm>
          <a:prstGeom prst="rect">
            <a:avLst/>
          </a:prstGeom>
          <a:noFill/>
          <a:effectLst>
            <a:outerShdw blurRad="63500" dist="71842" dir="2700000" algn="ctr" rotWithShape="0">
              <a:schemeClr val="accent2">
                <a:alpha val="50000"/>
              </a:schemeClr>
            </a:outerShdw>
          </a:effectLst>
        </p:spPr>
      </p:pic>
      <p:pic>
        <p:nvPicPr>
          <p:cNvPr id="269" name="Picture 92" descr="Capacitación32"/>
          <p:cNvPicPr>
            <a:picLocks noChangeAspect="1" noChangeArrowheads="1"/>
          </p:cNvPicPr>
          <p:nvPr/>
        </p:nvPicPr>
        <p:blipFill>
          <a:blip r:embed="rId8"/>
          <a:srcRect l="31818" r="4546" b="15152"/>
          <a:stretch>
            <a:fillRect/>
          </a:stretch>
        </p:blipFill>
        <p:spPr bwMode="auto">
          <a:xfrm>
            <a:off x="152400" y="3886200"/>
            <a:ext cx="1600200" cy="1600200"/>
          </a:xfrm>
          <a:prstGeom prst="rect">
            <a:avLst/>
          </a:prstGeom>
          <a:noFill/>
          <a:effectLst>
            <a:outerShdw blurRad="63500" dist="71842" dir="2700000" algn="ctr" rotWithShape="0">
              <a:schemeClr val="accent2">
                <a:alpha val="50000"/>
              </a:schemeClr>
            </a:outerShdw>
          </a:effectLst>
        </p:spPr>
      </p:pic>
      <p:pic>
        <p:nvPicPr>
          <p:cNvPr id="270" name="Picture 5" descr="DSC0360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1800" y="609600"/>
            <a:ext cx="2032000" cy="1524000"/>
          </a:xfrm>
          <a:prstGeom prst="rect">
            <a:avLst/>
          </a:prstGeom>
          <a:noFill/>
        </p:spPr>
      </p:pic>
      <p:pic>
        <p:nvPicPr>
          <p:cNvPr id="271" name="Picture 5" descr="DSC0214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33626" y="2209800"/>
            <a:ext cx="2337236" cy="1752600"/>
          </a:xfrm>
          <a:prstGeom prst="rect">
            <a:avLst/>
          </a:prstGeom>
          <a:noFill/>
        </p:spPr>
      </p:pic>
      <p:pic>
        <p:nvPicPr>
          <p:cNvPr id="272" name="Picture 4" descr="Enfermera con familia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81200" y="914400"/>
            <a:ext cx="2286000" cy="1714180"/>
          </a:xfrm>
          <a:prstGeom prst="rect">
            <a:avLst/>
          </a:prstGeom>
          <a:noFill/>
        </p:spPr>
      </p:pic>
      <p:pic>
        <p:nvPicPr>
          <p:cNvPr id="273" name="Picture 10" descr="DSC01428"/>
          <p:cNvPicPr>
            <a:picLocks noChangeAspect="1" noChangeArrowheads="1"/>
          </p:cNvPicPr>
          <p:nvPr/>
        </p:nvPicPr>
        <p:blipFill>
          <a:blip r:embed="rId12"/>
          <a:srcRect l="15790" r="10527" b="1755"/>
          <a:stretch>
            <a:fillRect/>
          </a:stretch>
        </p:blipFill>
        <p:spPr bwMode="auto">
          <a:xfrm>
            <a:off x="1752600" y="3886200"/>
            <a:ext cx="1600200" cy="1600200"/>
          </a:xfrm>
          <a:prstGeom prst="rect">
            <a:avLst/>
          </a:prstGeom>
          <a:noFill/>
          <a:effectLst>
            <a:outerShdw blurRad="63500" dist="71842" dir="2700000" algn="ctr" rotWithShape="0">
              <a:schemeClr val="accent2">
                <a:alpha val="50000"/>
              </a:schemeClr>
            </a:outerShdw>
          </a:effectLst>
        </p:spPr>
      </p:pic>
      <p:sp>
        <p:nvSpPr>
          <p:cNvPr id="274" name="CuadroTexto 273"/>
          <p:cNvSpPr txBox="1"/>
          <p:nvPr/>
        </p:nvSpPr>
        <p:spPr>
          <a:xfrm>
            <a:off x="228600" y="25908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Sector </a:t>
            </a:r>
            <a:r>
              <a:rPr lang="en-US" dirty="0" err="1" smtClean="0">
                <a:solidFill>
                  <a:srgbClr val="000000"/>
                </a:solidFill>
              </a:rPr>
              <a:t>Salud</a:t>
            </a:r>
            <a:r>
              <a:rPr lang="en-US" dirty="0" smtClean="0">
                <a:solidFill>
                  <a:srgbClr val="000000"/>
                </a:solidFill>
              </a:rPr>
              <a:t>: </a:t>
            </a:r>
            <a:r>
              <a:rPr lang="en-US" dirty="0" err="1" smtClean="0">
                <a:solidFill>
                  <a:srgbClr val="000000"/>
                </a:solidFill>
              </a:rPr>
              <a:t>Secretaría</a:t>
            </a:r>
            <a:r>
              <a:rPr lang="en-US" dirty="0" smtClean="0">
                <a:solidFill>
                  <a:srgbClr val="000000"/>
                </a:solidFill>
              </a:rPr>
              <a:t> de </a:t>
            </a:r>
            <a:r>
              <a:rPr lang="en-US" dirty="0" err="1" smtClean="0">
                <a:solidFill>
                  <a:srgbClr val="000000"/>
                </a:solidFill>
              </a:rPr>
              <a:t>Salud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Instituto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Mexicano</a:t>
            </a:r>
            <a:r>
              <a:rPr lang="en-US" dirty="0" smtClean="0">
                <a:solidFill>
                  <a:srgbClr val="000000"/>
                </a:solidFill>
              </a:rPr>
              <a:t> del </a:t>
            </a:r>
            <a:r>
              <a:rPr lang="en-US" dirty="0" err="1" smtClean="0">
                <a:solidFill>
                  <a:srgbClr val="000000"/>
                </a:solidFill>
              </a:rPr>
              <a:t>Seguro</a:t>
            </a:r>
            <a:r>
              <a:rPr lang="en-US" dirty="0" smtClean="0">
                <a:solidFill>
                  <a:srgbClr val="000000"/>
                </a:solidFill>
              </a:rPr>
              <a:t> Social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75" name="CuadroTexto 274"/>
          <p:cNvSpPr txBox="1"/>
          <p:nvPr/>
        </p:nvSpPr>
        <p:spPr>
          <a:xfrm>
            <a:off x="4648200" y="9144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Secretaría</a:t>
            </a:r>
            <a:r>
              <a:rPr lang="en-US" dirty="0" smtClean="0">
                <a:solidFill>
                  <a:srgbClr val="000000"/>
                </a:solidFill>
              </a:rPr>
              <a:t> de </a:t>
            </a:r>
            <a:r>
              <a:rPr lang="en-US" dirty="0" err="1" smtClean="0">
                <a:solidFill>
                  <a:srgbClr val="000000"/>
                </a:solidFill>
              </a:rPr>
              <a:t>Educación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Pública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76" name="CuadroTexto 275"/>
          <p:cNvSpPr txBox="1"/>
          <p:nvPr/>
        </p:nvSpPr>
        <p:spPr>
          <a:xfrm>
            <a:off x="1981200" y="550762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Secretaría</a:t>
            </a:r>
            <a:r>
              <a:rPr lang="en-US" dirty="0" smtClean="0">
                <a:solidFill>
                  <a:srgbClr val="000000"/>
                </a:solidFill>
              </a:rPr>
              <a:t> de </a:t>
            </a:r>
            <a:r>
              <a:rPr lang="en-US" dirty="0" err="1" smtClean="0">
                <a:solidFill>
                  <a:srgbClr val="000000"/>
                </a:solidFill>
              </a:rPr>
              <a:t>Desarrollo</a:t>
            </a:r>
            <a:r>
              <a:rPr lang="en-US" dirty="0" smtClean="0">
                <a:solidFill>
                  <a:srgbClr val="000000"/>
                </a:solidFill>
              </a:rPr>
              <a:t> Social: </a:t>
            </a:r>
            <a:r>
              <a:rPr lang="en-US" dirty="0" err="1" smtClean="0">
                <a:solidFill>
                  <a:srgbClr val="000000"/>
                </a:solidFill>
              </a:rPr>
              <a:t>Coordinación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Nacional</a:t>
            </a:r>
            <a:r>
              <a:rPr lang="en-US" dirty="0" smtClean="0">
                <a:solidFill>
                  <a:srgbClr val="000000"/>
                </a:solidFill>
              </a:rPr>
              <a:t> de </a:t>
            </a:r>
            <a:r>
              <a:rPr lang="en-US" dirty="0" err="1" smtClean="0">
                <a:solidFill>
                  <a:srgbClr val="000000"/>
                </a:solidFill>
              </a:rPr>
              <a:t>Oportunidades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77" name="Picture 5" descr="Dibujo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81600" y="4191000"/>
            <a:ext cx="194629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28392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114800" y="1981200"/>
          <a:ext cx="2079288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CorelDRAW" r:id="rId6" imgW="5537200" imgH="4673600" progId="">
                  <p:embed/>
                </p:oleObj>
              </mc:Choice>
              <mc:Fallback>
                <p:oleObj name="CorelDRAW" r:id="rId6" imgW="5537200" imgH="4673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981200"/>
                        <a:ext cx="2079288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304800" y="152400"/>
            <a:ext cx="85344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s-MX" sz="4000" dirty="0">
                <a:solidFill>
                  <a:srgbClr val="000000"/>
                </a:solidFill>
                <a:latin typeface="Arial Narrow" pitchFamily="-65" charset="0"/>
              </a:rPr>
              <a:t>Entrega directa de apoyos</a:t>
            </a:r>
            <a:endParaRPr lang="es-ES" sz="4000" dirty="0">
              <a:solidFill>
                <a:srgbClr val="000000"/>
              </a:solidFill>
              <a:latin typeface="Arial Narrow" pitchFamily="-65" charset="0"/>
            </a:endParaRPr>
          </a:p>
        </p:txBody>
      </p:sp>
      <p:pic>
        <p:nvPicPr>
          <p:cNvPr id="98308" name="Picture 4" descr="241-14"/>
          <p:cNvPicPr>
            <a:picLocks noChangeAspect="1" noChangeArrowheads="1"/>
          </p:cNvPicPr>
          <p:nvPr/>
        </p:nvPicPr>
        <p:blipFill>
          <a:blip r:embed="rId8"/>
          <a:srcRect b="3133"/>
          <a:stretch>
            <a:fillRect/>
          </a:stretch>
        </p:blipFill>
        <p:spPr bwMode="auto">
          <a:xfrm>
            <a:off x="5895975" y="2043113"/>
            <a:ext cx="2962275" cy="1766887"/>
          </a:xfrm>
          <a:prstGeom prst="rect">
            <a:avLst/>
          </a:prstGeom>
          <a:noFill/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98309" name="Picture 5" descr="Dibujo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0838" y="2043113"/>
            <a:ext cx="2965450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98310" name="Picture 6" descr="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43600" y="403860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</p:pic>
      <p:pic>
        <p:nvPicPr>
          <p:cNvPr id="98312" name="Picture 8" descr="21"/>
          <p:cNvPicPr>
            <a:picLocks noChangeAspect="1" noChangeArrowheads="1"/>
          </p:cNvPicPr>
          <p:nvPr/>
        </p:nvPicPr>
        <p:blipFill>
          <a:blip r:embed="rId11"/>
          <a:srcRect b="3125"/>
          <a:stretch>
            <a:fillRect/>
          </a:stretch>
        </p:blipFill>
        <p:spPr bwMode="auto">
          <a:xfrm>
            <a:off x="3429000" y="1981200"/>
            <a:ext cx="140176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323850" y="1019648"/>
            <a:ext cx="84248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s-MX" sz="1800" dirty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Los apoyos en efectivo </a:t>
            </a:r>
            <a:r>
              <a:rPr lang="es-MX" sz="1800" b="1" dirty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se entregan de manera directa</a:t>
            </a:r>
            <a:r>
              <a:rPr lang="es-MX" sz="1800" dirty="0">
                <a:solidFill>
                  <a:srgbClr val="000000"/>
                </a:solidFill>
                <a:latin typeface="Arial" pitchFamily="-65" charset="0"/>
                <a:ea typeface="Arial" pitchFamily="-65" charset="0"/>
                <a:cs typeface="Arial" pitchFamily="-65" charset="0"/>
              </a:rPr>
              <a:t>, sin intermediación de funcionarios federales, estatales o municipales a través de instituciones bancarias o Telecom (giros telegráficos)</a:t>
            </a:r>
          </a:p>
        </p:txBody>
      </p:sp>
      <p:grpSp>
        <p:nvGrpSpPr>
          <p:cNvPr id="10" name="Group 7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81000" y="4114800"/>
            <a:ext cx="2971800" cy="2209800"/>
            <a:chOff x="4060" y="1942"/>
            <a:chExt cx="1259" cy="933"/>
          </a:xfrm>
        </p:grpSpPr>
        <p:pic>
          <p:nvPicPr>
            <p:cNvPr id="11" name="Picture 8" descr="750387103_fb1cec5d52"/>
            <p:cNvPicPr>
              <a:picLocks noChangeArrowheads="1"/>
            </p:cNvPicPr>
            <p:nvPr>
              <p:custDataLst>
                <p:tags r:id="rId3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060" y="1942"/>
              <a:ext cx="1259" cy="933"/>
            </a:xfrm>
            <a:prstGeom prst="rect">
              <a:avLst/>
            </a:prstGeom>
            <a:noFill/>
            <a:ln w="76200">
              <a:solidFill>
                <a:schemeClr val="tx2"/>
              </a:solidFill>
              <a:miter lim="800000"/>
              <a:headEnd/>
              <a:tailEnd/>
            </a:ln>
          </p:spPr>
        </p:pic>
        <p:pic>
          <p:nvPicPr>
            <p:cNvPr id="12" name="Picture 9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060" y="1950"/>
              <a:ext cx="1259" cy="922"/>
            </a:xfrm>
            <a:prstGeom prst="rect">
              <a:avLst/>
            </a:prstGeom>
            <a:noFill/>
          </p:spPr>
        </p:pic>
      </p:grpSp>
      <p:pic>
        <p:nvPicPr>
          <p:cNvPr id="13" name="Imagen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52800" y="4114800"/>
            <a:ext cx="1730526" cy="112395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54600" y="4140200"/>
            <a:ext cx="1117600" cy="111760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14800" y="5257800"/>
            <a:ext cx="1900021" cy="12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958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2413000" y="115888"/>
            <a:ext cx="450516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s-ES_tradnl" sz="3200" b="1" dirty="0"/>
              <a:t>Modelo de la Evaluación</a:t>
            </a:r>
            <a:endParaRPr lang="es-ES" sz="3200" b="1" dirty="0"/>
          </a:p>
        </p:txBody>
      </p: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7200" y="1250950"/>
            <a:ext cx="335438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tangle 22"/>
          <p:cNvSpPr>
            <a:spLocks noChangeArrowheads="1"/>
          </p:cNvSpPr>
          <p:nvPr/>
        </p:nvSpPr>
        <p:spPr bwMode="auto">
          <a:xfrm>
            <a:off x="2967038" y="1274763"/>
            <a:ext cx="296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MX" sz="2000">
                <a:solidFill>
                  <a:schemeClr val="bg1"/>
                </a:solidFill>
              </a:rPr>
              <a:t>Externa e independiente</a:t>
            </a:r>
            <a:endParaRPr lang="es-ES" sz="2000">
              <a:solidFill>
                <a:schemeClr val="bg1"/>
              </a:solidFill>
            </a:endParaRPr>
          </a:p>
        </p:txBody>
      </p:sp>
      <p:pic>
        <p:nvPicPr>
          <p:cNvPr id="43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8" y="2000250"/>
            <a:ext cx="3354387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712788" y="2038350"/>
            <a:ext cx="205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s-MX">
                <a:solidFill>
                  <a:schemeClr val="bg1"/>
                </a:solidFill>
              </a:rPr>
              <a:t>Grupos de estudio</a:t>
            </a:r>
            <a:endParaRPr lang="es-ES">
              <a:solidFill>
                <a:schemeClr val="bg1"/>
              </a:solidFill>
            </a:endParaRPr>
          </a:p>
        </p:txBody>
      </p:sp>
      <p:pic>
        <p:nvPicPr>
          <p:cNvPr id="45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2925" y="3878263"/>
            <a:ext cx="335438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6725" y="4679950"/>
            <a:ext cx="335438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28"/>
          <p:cNvSpPr>
            <a:spLocks noChangeArrowheads="1"/>
          </p:cNvSpPr>
          <p:nvPr/>
        </p:nvSpPr>
        <p:spPr bwMode="auto">
          <a:xfrm>
            <a:off x="3286125" y="4714875"/>
            <a:ext cx="221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MX">
                <a:solidFill>
                  <a:schemeClr val="bg1"/>
                </a:solidFill>
              </a:rPr>
              <a:t>Dimensión temporal</a:t>
            </a:r>
            <a:endParaRPr lang="es-ES">
              <a:solidFill>
                <a:schemeClr val="bg1"/>
              </a:solidFill>
            </a:endParaRPr>
          </a:p>
        </p:txBody>
      </p:sp>
      <p:pic>
        <p:nvPicPr>
          <p:cNvPr id="48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8175" y="2219325"/>
            <a:ext cx="335438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ectangle 30"/>
          <p:cNvSpPr>
            <a:spLocks noChangeArrowheads="1"/>
          </p:cNvSpPr>
          <p:nvPr/>
        </p:nvSpPr>
        <p:spPr bwMode="auto">
          <a:xfrm>
            <a:off x="6529388" y="2228850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MX">
                <a:solidFill>
                  <a:schemeClr val="bg1"/>
                </a:solidFill>
              </a:rPr>
              <a:t>Enfoques</a:t>
            </a:r>
            <a:endParaRPr lang="es-ES">
              <a:solidFill>
                <a:schemeClr val="bg1"/>
              </a:solidFill>
            </a:endParaRPr>
          </a:p>
        </p:txBody>
      </p:sp>
      <p:pic>
        <p:nvPicPr>
          <p:cNvPr id="50" name="Picture 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925" y="3824288"/>
            <a:ext cx="335438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Rectangle 32"/>
          <p:cNvSpPr>
            <a:spLocks noChangeArrowheads="1"/>
          </p:cNvSpPr>
          <p:nvPr/>
        </p:nvSpPr>
        <p:spPr bwMode="auto">
          <a:xfrm>
            <a:off x="1000125" y="3857625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MX">
                <a:solidFill>
                  <a:schemeClr val="bg1"/>
                </a:solidFill>
              </a:rPr>
              <a:t>Temáticas</a:t>
            </a:r>
            <a:endParaRPr lang="es-ES">
              <a:solidFill>
                <a:schemeClr val="bg1"/>
              </a:solidFill>
            </a:endParaRPr>
          </a:p>
        </p:txBody>
      </p:sp>
      <p:sp>
        <p:nvSpPr>
          <p:cNvPr id="52" name="Text Box 45"/>
          <p:cNvSpPr txBox="1">
            <a:spLocks noChangeArrowheads="1"/>
          </p:cNvSpPr>
          <p:nvPr/>
        </p:nvSpPr>
        <p:spPr bwMode="auto">
          <a:xfrm>
            <a:off x="5970588" y="739775"/>
            <a:ext cx="287972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 dirty="0"/>
              <a:t>Grupos Asesores de la Evaluación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 dirty="0"/>
              <a:t>Reconocidas instituciones académicas y de investigación: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 dirty="0"/>
              <a:t>Acompañamiento del BID, se suma CONEVAL</a:t>
            </a:r>
            <a:endParaRPr lang="es-ES" sz="1400" dirty="0"/>
          </a:p>
        </p:txBody>
      </p:sp>
      <p:sp>
        <p:nvSpPr>
          <p:cNvPr id="53" name="Text Box 46"/>
          <p:cNvSpPr txBox="1">
            <a:spLocks noChangeArrowheads="1"/>
          </p:cNvSpPr>
          <p:nvPr/>
        </p:nvSpPr>
        <p:spPr bwMode="auto">
          <a:xfrm>
            <a:off x="290513" y="2541588"/>
            <a:ext cx="28797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Grupos de tratamiento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Grupos de comparación: sin Programa, por tiempos de exposición al Programa</a:t>
            </a:r>
            <a:endParaRPr lang="es-ES" sz="1400"/>
          </a:p>
        </p:txBody>
      </p:sp>
      <p:sp>
        <p:nvSpPr>
          <p:cNvPr id="54" name="Text Box 47"/>
          <p:cNvSpPr txBox="1">
            <a:spLocks noChangeArrowheads="1"/>
          </p:cNvSpPr>
          <p:nvPr/>
        </p:nvSpPr>
        <p:spPr bwMode="auto">
          <a:xfrm>
            <a:off x="6638925" y="4381500"/>
            <a:ext cx="2303463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Hogares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Individuos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Grupos etarios, étnicos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Localidades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Clínicas (proveedores de servicios)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Escuelas (modalidad de escuela)</a:t>
            </a:r>
          </a:p>
          <a:p>
            <a:pPr marL="174625" indent="-174625">
              <a:buClr>
                <a:srgbClr val="A50021"/>
              </a:buClr>
            </a:pPr>
            <a:endParaRPr lang="es-ES" sz="1400"/>
          </a:p>
        </p:txBody>
      </p: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3533775" y="5216525"/>
            <a:ext cx="28257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Transversal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Longitudinal (CP, MP y LP)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Ex ante y ex post</a:t>
            </a:r>
          </a:p>
        </p:txBody>
      </p:sp>
      <p:sp>
        <p:nvSpPr>
          <p:cNvPr id="56" name="Rectangle 49"/>
          <p:cNvSpPr>
            <a:spLocks noChangeArrowheads="1"/>
          </p:cNvSpPr>
          <p:nvPr/>
        </p:nvSpPr>
        <p:spPr bwMode="auto">
          <a:xfrm>
            <a:off x="6237288" y="2725738"/>
            <a:ext cx="158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Cuantitativo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Cualitativo</a:t>
            </a:r>
          </a:p>
        </p:txBody>
      </p:sp>
      <p:sp>
        <p:nvSpPr>
          <p:cNvPr id="57" name="Text Box 50"/>
          <p:cNvSpPr txBox="1">
            <a:spLocks noChangeArrowheads="1"/>
          </p:cNvSpPr>
          <p:nvPr/>
        </p:nvSpPr>
        <p:spPr bwMode="auto">
          <a:xfrm>
            <a:off x="279400" y="4327525"/>
            <a:ext cx="2798763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Socioeconómicos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Demográficos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Biológicos/antropométricos 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Desarrollo cognitivo, habilidades, logro educativo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Dinámica familiar 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Infraestructura y dinámica comunitaria</a:t>
            </a:r>
          </a:p>
          <a:p>
            <a:pPr marL="174625" indent="-174625">
              <a:buClr>
                <a:srgbClr val="A50021"/>
              </a:buClr>
              <a:buFontTx/>
              <a:buChar char="•"/>
            </a:pPr>
            <a:r>
              <a:rPr lang="es-MX" sz="1400"/>
              <a:t>Entre otras</a:t>
            </a:r>
          </a:p>
        </p:txBody>
      </p:sp>
      <p:sp>
        <p:nvSpPr>
          <p:cNvPr id="58" name="Rectangle 26"/>
          <p:cNvSpPr>
            <a:spLocks noChangeArrowheads="1"/>
          </p:cNvSpPr>
          <p:nvPr/>
        </p:nvSpPr>
        <p:spPr bwMode="auto">
          <a:xfrm>
            <a:off x="6215063" y="3929063"/>
            <a:ext cx="2076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s-MX">
                <a:solidFill>
                  <a:schemeClr val="bg1"/>
                </a:solidFill>
              </a:rPr>
              <a:t>Niveles de análisis</a:t>
            </a:r>
            <a:endParaRPr lang="es-ES">
              <a:solidFill>
                <a:schemeClr val="bg1"/>
              </a:solidFill>
            </a:endParaRPr>
          </a:p>
        </p:txBody>
      </p:sp>
      <p:pic>
        <p:nvPicPr>
          <p:cNvPr id="59" name="Picture 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1513" y="1936750"/>
            <a:ext cx="2462212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 Box 17"/>
          <p:cNvSpPr txBox="1">
            <a:spLocks noChangeArrowheads="1"/>
          </p:cNvSpPr>
          <p:nvPr/>
        </p:nvSpPr>
        <p:spPr bwMode="auto">
          <a:xfrm>
            <a:off x="3516313" y="3076575"/>
            <a:ext cx="19113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s-MX" sz="1700" b="1">
                <a:solidFill>
                  <a:schemeClr val="bg1"/>
                </a:solidFill>
              </a:rPr>
              <a:t>INTEGRALIDAD</a:t>
            </a:r>
            <a:endParaRPr lang="es-ES" sz="1700" b="1">
              <a:solidFill>
                <a:schemeClr val="bg1"/>
              </a:solidFill>
            </a:endParaRPr>
          </a:p>
        </p:txBody>
      </p:sp>
      <p:pic>
        <p:nvPicPr>
          <p:cNvPr id="61" name="Picture 25" descr="DSC00016"/>
          <p:cNvPicPr>
            <a:picLocks noChangeAspect="1" noChangeArrowheads="1"/>
          </p:cNvPicPr>
          <p:nvPr/>
        </p:nvPicPr>
        <p:blipFill>
          <a:blip r:embed="rId5">
            <a:lum bright="12000"/>
          </a:blip>
          <a:srcRect/>
          <a:stretch>
            <a:fillRect/>
          </a:stretch>
        </p:blipFill>
        <p:spPr bwMode="auto">
          <a:xfrm>
            <a:off x="514350" y="695325"/>
            <a:ext cx="1770063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2861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 15 años de Progresa/ Oportunidades, requiere un rediseño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sz="2800" dirty="0" smtClean="0"/>
              <a:t>Coordinaci</a:t>
            </a:r>
            <a:r>
              <a:rPr lang="es-ES" sz="2800" dirty="0" smtClean="0"/>
              <a:t>ón con las políticas sustantivas de Educación y Salud para:</a:t>
            </a:r>
          </a:p>
          <a:p>
            <a:pPr lvl="1"/>
            <a:r>
              <a:rPr lang="es-ES" sz="2400" dirty="0" smtClean="0"/>
              <a:t>Mejorar calidad de atención en salud, especialmente para enfrentar la desnutrición crónica y promover el desarrollo infantil temprano</a:t>
            </a:r>
          </a:p>
          <a:p>
            <a:pPr lvl="1"/>
            <a:r>
              <a:rPr lang="es-ES" sz="2400" dirty="0" smtClean="0"/>
              <a:t>Priorizar las acciones de mejora de calidad educativa (escuelas tiempo completo, Sistema Nacional de Bachillerato) en planteles con concentración de becarios </a:t>
            </a:r>
          </a:p>
          <a:p>
            <a:r>
              <a:rPr lang="es-ES" sz="2800" dirty="0" smtClean="0"/>
              <a:t>Vinculación a jóvenes con opciones de mercado laboral y emprendimiento</a:t>
            </a:r>
          </a:p>
          <a:p>
            <a:r>
              <a:rPr lang="es-ES" sz="2800" dirty="0" smtClean="0"/>
              <a:t>Nuevo rol de municipios en la gestión del padrón (gradual y verificada) </a:t>
            </a:r>
          </a:p>
          <a:p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4290156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31193"/>
            <a:ext cx="8229600" cy="856041"/>
          </a:xfrm>
        </p:spPr>
        <p:txBody>
          <a:bodyPr>
            <a:normAutofit fontScale="90000"/>
          </a:bodyPr>
          <a:lstStyle/>
          <a:p>
            <a:r>
              <a:rPr lang="es-ES" sz="3600" dirty="0"/>
              <a:t>E</a:t>
            </a:r>
            <a:r>
              <a:rPr lang="es-ES" sz="3600" dirty="0" smtClean="0"/>
              <a:t>xperiencias internacionales para la inclusi</a:t>
            </a:r>
            <a:r>
              <a:rPr lang="es-ES" sz="3600" dirty="0" smtClean="0"/>
              <a:t>ón social</a:t>
            </a:r>
            <a:r>
              <a:rPr lang="es-ES" sz="3600" dirty="0" smtClean="0"/>
              <a:t>: </a:t>
            </a:r>
            <a:r>
              <a:rPr lang="es-ES" dirty="0" smtClean="0"/>
              <a:t>Registro </a:t>
            </a:r>
            <a:r>
              <a:rPr lang="es-ES" dirty="0" smtClean="0"/>
              <a:t>Único de Beneficiarios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722110"/>
            <a:ext cx="8229600" cy="4905406"/>
          </a:xfrm>
        </p:spPr>
        <p:txBody>
          <a:bodyPr>
            <a:normAutofit/>
          </a:bodyPr>
          <a:lstStyle/>
          <a:p>
            <a:r>
              <a:rPr lang="es-ES" sz="2400" dirty="0" smtClean="0"/>
              <a:t>En Chile, Brasil, Colombia y otros pa</a:t>
            </a:r>
            <a:r>
              <a:rPr lang="es-ES" sz="2400" dirty="0" smtClean="0"/>
              <a:t>íses se cuenta con un Registro Único de Beneficiarios</a:t>
            </a:r>
          </a:p>
          <a:p>
            <a:r>
              <a:rPr lang="es-ES" sz="2400" dirty="0" smtClean="0"/>
              <a:t>El Registro funciona como una vía de acceso de la población al conjunto de programas y subsidios sociales focalizados</a:t>
            </a:r>
          </a:p>
          <a:p>
            <a:r>
              <a:rPr lang="es-ES" sz="2400" dirty="0" smtClean="0"/>
              <a:t>Funciona bien si el acceso se facilita y se promueve para llegar a quienes más lo necesitan (pobreza extrema, alta vulnerabilidad): debe ser ventanilla “única” de ágil y fácil acceso</a:t>
            </a:r>
          </a:p>
          <a:p>
            <a:r>
              <a:rPr lang="es-ES" sz="2400" dirty="0" smtClean="0"/>
              <a:t> Rompe la dispersión y permite la articulación de políticas y programas hacia los mismos hogares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06775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El ejemplo de Brasil en materia de federalismo para la inclusi</a:t>
            </a:r>
            <a:r>
              <a:rPr lang="es-ES" dirty="0" smtClean="0"/>
              <a:t>ón social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Brasil es una naci</a:t>
            </a:r>
            <a:r>
              <a:rPr lang="es-ES" dirty="0" smtClean="0"/>
              <a:t>ón federalista, es decir, descentralizada.</a:t>
            </a:r>
          </a:p>
          <a:p>
            <a:r>
              <a:rPr lang="es-ES" dirty="0" smtClean="0"/>
              <a:t>El Registro (</a:t>
            </a:r>
            <a:r>
              <a:rPr lang="es-ES" i="1" dirty="0" err="1" smtClean="0"/>
              <a:t>Cadastro</a:t>
            </a:r>
            <a:r>
              <a:rPr lang="es-ES" dirty="0" smtClean="0"/>
              <a:t>) Único de Beneficiarios es gestionado por los Municipios. Las “ventanillas” municipales de asistencia social registran a la población (altas y bajas) para recibir Bolsa Familia y otros apoyos (muchos de ellos de gobiernos estatales).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63418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Articulaci</a:t>
            </a:r>
            <a:r>
              <a:rPr lang="es-ES" dirty="0" smtClean="0"/>
              <a:t>ón de políticas: Sistemas de Protección Social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2400" dirty="0" smtClean="0"/>
              <a:t>En varios pa</a:t>
            </a:r>
            <a:r>
              <a:rPr lang="es-ES" sz="2400" dirty="0" smtClean="0"/>
              <a:t>íses de América Latina, </a:t>
            </a:r>
            <a:r>
              <a:rPr lang="es-ES" sz="2400" dirty="0"/>
              <a:t>m</a:t>
            </a:r>
            <a:r>
              <a:rPr lang="es-ES" sz="2400" dirty="0" smtClean="0"/>
              <a:t>ediante el padr</a:t>
            </a:r>
            <a:r>
              <a:rPr lang="es-ES" sz="2400" dirty="0" smtClean="0"/>
              <a:t>ón único, se está generando un Sistema de Protección Social, que promueva la cohesión y la inclusión.</a:t>
            </a:r>
          </a:p>
          <a:p>
            <a:r>
              <a:rPr lang="es-ES" sz="2400" dirty="0" smtClean="0"/>
              <a:t>Permite canalizar recursos y acciones a grupos en condición de desventaja (no sólo pobreza)</a:t>
            </a:r>
          </a:p>
          <a:p>
            <a:r>
              <a:rPr lang="es-ES" sz="2400" dirty="0" smtClean="0"/>
              <a:t>Contar con intervenciones adecuadas para la diversidad de necesidades (no una sola intervención o varias intervenciones dispersas)</a:t>
            </a:r>
          </a:p>
          <a:p>
            <a:r>
              <a:rPr lang="es-ES" sz="2400" dirty="0" smtClean="0"/>
              <a:t>Puede ser exigible y es verificable</a:t>
            </a:r>
          </a:p>
          <a:p>
            <a:r>
              <a:rPr lang="es-ES" sz="2400" dirty="0" smtClean="0"/>
              <a:t>Permite el avance gradual y progresivo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9098729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¡Muchas gracias!</a:t>
            </a:r>
            <a:endParaRPr lang="es-ES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s-ES" dirty="0" smtClean="0"/>
              <a:t>Rogelio G</a:t>
            </a:r>
            <a:r>
              <a:rPr lang="es-ES" dirty="0" smtClean="0"/>
              <a:t>ómez Hermosillo M</a:t>
            </a:r>
          </a:p>
          <a:p>
            <a:pPr algn="r"/>
            <a:r>
              <a:rPr lang="es-ES" dirty="0" err="1"/>
              <a:t>g</a:t>
            </a:r>
            <a:r>
              <a:rPr lang="es-ES" dirty="0" err="1" smtClean="0"/>
              <a:t>omezh.rogelio@gmail.com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258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¿Por qu</a:t>
            </a:r>
            <a:r>
              <a:rPr lang="es-ES" dirty="0" smtClean="0"/>
              <a:t>é se requieren </a:t>
            </a:r>
            <a:r>
              <a:rPr lang="es-ES" dirty="0"/>
              <a:t>p</a:t>
            </a:r>
            <a:r>
              <a:rPr lang="es-ES" dirty="0" smtClean="0"/>
              <a:t>ol</a:t>
            </a:r>
            <a:r>
              <a:rPr lang="es-ES" dirty="0" smtClean="0"/>
              <a:t>íticas y programas de inclusión social?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sz="2800" dirty="0" smtClean="0"/>
              <a:t>Las realidades de exclusi</a:t>
            </a:r>
            <a:r>
              <a:rPr lang="es-ES" sz="2800" dirty="0" smtClean="0"/>
              <a:t>ón social afectan el ejercicio de derechos sociales básicos</a:t>
            </a:r>
          </a:p>
          <a:p>
            <a:r>
              <a:rPr lang="es-ES" sz="2800" dirty="0" smtClean="0"/>
              <a:t>El acceso universal debe garantizarse de manera efectiva. </a:t>
            </a:r>
          </a:p>
          <a:p>
            <a:r>
              <a:rPr lang="es-ES" sz="2800" dirty="0" smtClean="0"/>
              <a:t>Los datos de acceso efectivo muestran que estamos lejos de garantizar educación, salud, vivienda, seguridad social (pensiones) para toda la población.</a:t>
            </a:r>
          </a:p>
          <a:p>
            <a:r>
              <a:rPr lang="es-ES" sz="2800" dirty="0" smtClean="0"/>
              <a:t>Los datos de acceso efectivo muestran que hay grupos de población y zonas geográficas que presentan barreras de inclusión </a:t>
            </a:r>
          </a:p>
          <a:p>
            <a:pPr marL="0" indent="0">
              <a:buNone/>
            </a:pP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701446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800" dirty="0" smtClean="0"/>
              <a:t>Desigualdad en factores de desarrollo infantil temprano: Desnutrici</a:t>
            </a:r>
            <a:r>
              <a:rPr lang="es-ES" sz="3800" dirty="0" smtClean="0"/>
              <a:t>ón crónica</a:t>
            </a:r>
            <a:endParaRPr lang="es-ES" sz="3800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151900"/>
              </p:ext>
            </p:extLst>
          </p:nvPr>
        </p:nvGraphicFramePr>
        <p:xfrm>
          <a:off x="1583266" y="1653625"/>
          <a:ext cx="6262527" cy="4774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Hoja de cálculo" r:id="rId3" imgW="4864100" imgH="3708400" progId="Excel.Sheet.12">
                  <p:embed/>
                </p:oleObj>
              </mc:Choice>
              <mc:Fallback>
                <p:oleObj name="Hoja de cálculo" r:id="rId3" imgW="4864100" imgH="3708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3266" y="1653625"/>
                        <a:ext cx="6262527" cy="47745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5218930" y="6428189"/>
            <a:ext cx="262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dirty="0" smtClean="0"/>
              <a:t>Fuente: ENSANUT 2012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722917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Desigualdad en la permanencia y avance educativo</a:t>
            </a:r>
            <a:endParaRPr lang="es-ES" dirty="0"/>
          </a:p>
        </p:txBody>
      </p:sp>
      <p:pic>
        <p:nvPicPr>
          <p:cNvPr id="5" name="Imagen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30349"/>
            <a:ext cx="8101845" cy="5062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5264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40386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80999" y="230188"/>
            <a:ext cx="8508577" cy="1505028"/>
          </a:xfrm>
        </p:spPr>
        <p:txBody>
          <a:bodyPr>
            <a:normAutofit fontScale="90000"/>
          </a:bodyPr>
          <a:lstStyle/>
          <a:p>
            <a:r>
              <a:rPr lang="es-ES" sz="3600" dirty="0" smtClean="0"/>
              <a:t>Tres debilidades fiscales graves: 1. México </a:t>
            </a:r>
            <a:r>
              <a:rPr lang="es-ES" sz="3600" dirty="0" smtClean="0"/>
              <a:t>tiene baja recaudación de ingresos públicos, respecto a OCDE y a economías similares</a:t>
            </a:r>
            <a:endParaRPr lang="es-ES" sz="3600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568" y="2362200"/>
            <a:ext cx="5117432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221980"/>
            <a:ext cx="8382000" cy="1143000"/>
          </a:xfrm>
        </p:spPr>
        <p:txBody>
          <a:bodyPr>
            <a:noAutofit/>
          </a:bodyPr>
          <a:lstStyle/>
          <a:p>
            <a:pPr algn="l"/>
            <a:r>
              <a:rPr lang="es-ES" sz="3200" dirty="0" smtClean="0"/>
              <a:t>3.  El gasto p</a:t>
            </a:r>
            <a:r>
              <a:rPr lang="es-ES" sz="3200" dirty="0" smtClean="0"/>
              <a:t>úblico social está cada vez está mas disperso </a:t>
            </a:r>
            <a:endParaRPr lang="es-ES" sz="32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3581400"/>
          </a:xfrm>
        </p:spPr>
        <p:txBody>
          <a:bodyPr>
            <a:noAutofit/>
          </a:bodyPr>
          <a:lstStyle/>
          <a:p>
            <a:r>
              <a:rPr lang="es-ES" sz="2400" dirty="0"/>
              <a:t>CONEVAL ha integrado un </a:t>
            </a:r>
            <a:r>
              <a:rPr lang="es-ES" sz="2400" i="1" dirty="0"/>
              <a:t>inventario </a:t>
            </a:r>
            <a:r>
              <a:rPr lang="es-ES" sz="2400" dirty="0"/>
              <a:t>de 272 Programas y Acciones de Desarrollo Social Federal que ilustra la dispersión programática y presupuestal</a:t>
            </a:r>
            <a:r>
              <a:rPr lang="es-ES" sz="2400" dirty="0" smtClean="0"/>
              <a:t>.</a:t>
            </a:r>
          </a:p>
          <a:p>
            <a:r>
              <a:rPr lang="es-ES" sz="2400" dirty="0" smtClean="0"/>
              <a:t>Además ha identificado al menos 2,391 programas estatales</a:t>
            </a:r>
          </a:p>
          <a:p>
            <a:pPr marL="0" indent="0">
              <a:buNone/>
            </a:pPr>
            <a:r>
              <a:rPr lang="es-ES" sz="2400" dirty="0" smtClean="0"/>
              <a:t>Por ejemplo: </a:t>
            </a:r>
          </a:p>
          <a:p>
            <a:r>
              <a:rPr lang="es-ES" sz="2400" dirty="0" smtClean="0"/>
              <a:t>Existen </a:t>
            </a:r>
            <a:r>
              <a:rPr lang="es-ES" sz="2400" dirty="0" smtClean="0"/>
              <a:t>al menos 13 estados con programas propios de transferencias a adultos mayores y pensiones no contributivas además del Programa federal “70 y más”</a:t>
            </a:r>
          </a:p>
          <a:p>
            <a:r>
              <a:rPr lang="es-ES" sz="2400" dirty="0" smtClean="0"/>
              <a:t>Existen al menos 18 estados con programas de apoyos productivos más </a:t>
            </a:r>
            <a:r>
              <a:rPr lang="es-ES" sz="2400" dirty="0" smtClean="0"/>
              <a:t>30 </a:t>
            </a:r>
            <a:r>
              <a:rPr lang="es-ES" sz="2400" dirty="0" smtClean="0"/>
              <a:t>programas federales</a:t>
            </a:r>
          </a:p>
          <a:p>
            <a:r>
              <a:rPr lang="es-ES" sz="2400" dirty="0" smtClean="0"/>
              <a:t>Además de Oportunidades, existen 17 programas/acciones federales que entregan becas. Además al menos 17 estados también tienen sus propios programas de becas</a:t>
            </a:r>
          </a:p>
        </p:txBody>
      </p:sp>
    </p:spTree>
    <p:extLst>
      <p:ext uri="{BB962C8B-B14F-4D97-AF65-F5344CB8AC3E}">
        <p14:creationId xmlns:p14="http://schemas.microsoft.com/office/powerpoint/2010/main" val="3605814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>
            <a:noAutofit/>
          </a:bodyPr>
          <a:lstStyle/>
          <a:p>
            <a:pPr algn="l"/>
            <a:r>
              <a:rPr lang="es-ES" sz="3200" dirty="0" smtClean="0"/>
              <a:t>3.</a:t>
            </a:r>
            <a:r>
              <a:rPr lang="es-ES" sz="3200" dirty="0"/>
              <a:t> </a:t>
            </a:r>
            <a:r>
              <a:rPr lang="es-ES" sz="3200" dirty="0" smtClean="0"/>
              <a:t>Pero lo m</a:t>
            </a:r>
            <a:r>
              <a:rPr lang="es-ES" sz="3200" dirty="0" smtClean="0"/>
              <a:t>ás grave es que incluso </a:t>
            </a:r>
            <a:r>
              <a:rPr lang="es-ES" sz="3200" dirty="0"/>
              <a:t>e</a:t>
            </a:r>
            <a:r>
              <a:rPr lang="es-ES" sz="3200" dirty="0" smtClean="0"/>
              <a:t>l </a:t>
            </a:r>
            <a:r>
              <a:rPr lang="es-ES" sz="3200" dirty="0"/>
              <a:t>gasto público </a:t>
            </a:r>
            <a:r>
              <a:rPr lang="es-ES" sz="3200" dirty="0" smtClean="0"/>
              <a:t>social incrementa </a:t>
            </a:r>
            <a:r>
              <a:rPr lang="es-ES" sz="3200" dirty="0"/>
              <a:t>la </a:t>
            </a:r>
            <a:r>
              <a:rPr lang="es-ES" sz="3200" dirty="0" smtClean="0"/>
              <a:t>desigualdad</a:t>
            </a:r>
            <a:endParaRPr lang="es-ES" sz="3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66800"/>
            <a:ext cx="4290507" cy="544036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029200" y="1447800"/>
            <a:ext cx="3886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El gasto social dedica más recursos para quienes más tienen:</a:t>
            </a:r>
          </a:p>
          <a:p>
            <a:endParaRPr lang="es-ES" sz="2400" dirty="0" smtClean="0"/>
          </a:p>
          <a:p>
            <a:r>
              <a:rPr lang="es-ES" sz="2400" dirty="0" smtClean="0"/>
              <a:t>El decil X recibe 8 veces más </a:t>
            </a:r>
            <a:r>
              <a:rPr lang="es-ES" sz="2400" dirty="0"/>
              <a:t>(8000%) </a:t>
            </a:r>
            <a:r>
              <a:rPr lang="es-ES" sz="2400" dirty="0" smtClean="0"/>
              <a:t>en transferencias y 3 veces más (3000%) gasto total que el decil 1</a:t>
            </a:r>
            <a:endParaRPr lang="es-ES" sz="2400" dirty="0"/>
          </a:p>
        </p:txBody>
      </p:sp>
      <p:sp>
        <p:nvSpPr>
          <p:cNvPr id="5" name="Elipse 4"/>
          <p:cNvSpPr/>
          <p:nvPr/>
        </p:nvSpPr>
        <p:spPr bwMode="auto">
          <a:xfrm>
            <a:off x="2362200" y="4114800"/>
            <a:ext cx="2624512" cy="630173"/>
          </a:xfrm>
          <a:prstGeom prst="ellipse">
            <a:avLst/>
          </a:prstGeom>
          <a:noFill/>
          <a:ln w="38100" cmpd="sng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s-ES" sz="2300" dirty="0" smtClean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5410200" y="55626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Fuente: PNUD. Informe sobre el Desarrollo Humano 2011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51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Muchos programa</a:t>
            </a:r>
            <a:r>
              <a:rPr lang="es-ES" dirty="0" smtClean="0"/>
              <a:t>s sociales </a:t>
            </a:r>
            <a:r>
              <a:rPr lang="es-ES" dirty="0" smtClean="0"/>
              <a:t>dan m</a:t>
            </a:r>
            <a:r>
              <a:rPr lang="es-ES" dirty="0" smtClean="0"/>
              <a:t>ás a quienes más tienen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40" y="1365453"/>
            <a:ext cx="8391060" cy="551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108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6aWrLH17EmJF_tA_SgXc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dVBy6y7mkiJi0.BU2rZz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9n1FvzKMUGbphCZd2vQtA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1254</TotalTime>
  <Words>1312</Words>
  <Application>Microsoft Macintosh PowerPoint</Application>
  <PresentationFormat>Presentación en pantalla (4:3)</PresentationFormat>
  <Paragraphs>197</Paragraphs>
  <Slides>27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27</vt:i4>
      </vt:variant>
    </vt:vector>
  </HeadingPairs>
  <TitlesOfParts>
    <vt:vector size="32" baseType="lpstr">
      <vt:lpstr>Tema de Office</vt:lpstr>
      <vt:lpstr>1_Tema de Office</vt:lpstr>
      <vt:lpstr>Hoja de cálculo de Microsoft Excel</vt:lpstr>
      <vt:lpstr>CorelDRAW</vt:lpstr>
      <vt:lpstr>Imagen</vt:lpstr>
      <vt:lpstr>3. Políticas de inclusión y sus herramientas  Ejemplo: Focalización e incentivos en el Programa Oportunidades </vt:lpstr>
      <vt:lpstr>Aportes de los participantes</vt:lpstr>
      <vt:lpstr>¿Por qué se requieren políticas y programas de inclusión social?</vt:lpstr>
      <vt:lpstr>Desigualdad en factores de desarrollo infantil temprano: Desnutrición crónica</vt:lpstr>
      <vt:lpstr>Desigualdad en la permanencia y avance educativo</vt:lpstr>
      <vt:lpstr>Tres debilidades fiscales graves: 1. México tiene baja recaudación de ingresos públicos, respecto a OCDE y a economías similares</vt:lpstr>
      <vt:lpstr>3.  El gasto público social está cada vez está mas disperso </vt:lpstr>
      <vt:lpstr>3. Pero lo más grave es que incluso el gasto público social incrementa la desigualdad</vt:lpstr>
      <vt:lpstr>Muchos programas sociales dan más a quienes más tienen</vt:lpstr>
      <vt:lpstr>Frente a esta realidad hay que revisar de fondo las herramientas y las opciones de política</vt:lpstr>
      <vt:lpstr>Un ejemplo: el Programa Oportunidades</vt:lpstr>
      <vt:lpstr>Expansión de los Programas de Transferencias con Corresponsabilidades (PTC) a nivel global</vt:lpstr>
      <vt:lpstr>Presentación de PowerPoint</vt:lpstr>
      <vt:lpstr>¿Porqué? Los Programas de Transferencias con Corresponsabilidades para el Desarrollo Humano  han mostrado ser efectivos y mejores en: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 15 años de Progresa/ Oportunidades, requiere un rediseño</vt:lpstr>
      <vt:lpstr>Experiencias internacionales para la inclusión social: Registro Único de Beneficiarios</vt:lpstr>
      <vt:lpstr>El ejemplo de Brasil en materia de federalismo para la inclusión social</vt:lpstr>
      <vt:lpstr>Articulación de políticas: Sistemas de Protección Social</vt:lpstr>
      <vt:lpstr>¡Muchas gracias!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Políticas de inclusión y sus herramientas  Ejemplo: Focalización e incentivos en el Programa Oportunidades </dc:title>
  <dc:creator>R G</dc:creator>
  <cp:lastModifiedBy>R G</cp:lastModifiedBy>
  <cp:revision>10</cp:revision>
  <dcterms:created xsi:type="dcterms:W3CDTF">2013-10-07T18:44:10Z</dcterms:created>
  <dcterms:modified xsi:type="dcterms:W3CDTF">2013-10-08T15:38:26Z</dcterms:modified>
</cp:coreProperties>
</file>