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0"/>
  </p:notes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3" r:id="rId23"/>
    <p:sldId id="281" r:id="rId24"/>
    <p:sldId id="284" r:id="rId25"/>
    <p:sldId id="285" r:id="rId26"/>
    <p:sldId id="286" r:id="rId27"/>
    <p:sldId id="287" r:id="rId28"/>
    <p:sldId id="288" r:id="rId29"/>
    <p:sldId id="289" r:id="rId30"/>
    <p:sldId id="292" r:id="rId31"/>
    <p:sldId id="290" r:id="rId32"/>
    <p:sldId id="298" r:id="rId33"/>
    <p:sldId id="296" r:id="rId34"/>
    <p:sldId id="297" r:id="rId35"/>
    <p:sldId id="291" r:id="rId36"/>
    <p:sldId id="293" r:id="rId37"/>
    <p:sldId id="294" r:id="rId38"/>
    <p:sldId id="295" r:id="rId3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3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_tradnl"/>
              <a:t>Incidencia de pobreza en países de AL / C 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Hoja1!$H$28</c:f>
              <c:strCache>
                <c:ptCount val="1"/>
                <c:pt idx="0">
                  <c:v>Pobreza extrema ($1.25 per cápita al día)</c:v>
                </c:pt>
              </c:strCache>
            </c:strRef>
          </c:tx>
          <c:invertIfNegative val="0"/>
          <c:cat>
            <c:strRef>
              <c:f>Hoja1!$G$29:$G$44</c:f>
              <c:strCache>
                <c:ptCount val="16"/>
                <c:pt idx="0">
                  <c:v>Nicaragua 2005</c:v>
                </c:pt>
                <c:pt idx="1">
                  <c:v>Honduras 2006</c:v>
                </c:pt>
                <c:pt idx="2">
                  <c:v>Guatemala 2006</c:v>
                </c:pt>
                <c:pt idx="3">
                  <c:v>Bolivia 2007</c:v>
                </c:pt>
                <c:pt idx="4">
                  <c:v>Panamá 2006</c:v>
                </c:pt>
                <c:pt idx="5">
                  <c:v>Perú 2007</c:v>
                </c:pt>
                <c:pt idx="6">
                  <c:v>Paraguay 2007</c:v>
                </c:pt>
                <c:pt idx="7">
                  <c:v>El Salvador 2007</c:v>
                </c:pt>
                <c:pt idx="8">
                  <c:v>Ecuador 2007</c:v>
                </c:pt>
                <c:pt idx="9">
                  <c:v>Brasil 2007</c:v>
                </c:pt>
                <c:pt idx="10">
                  <c:v>Rep Dominicana 2007</c:v>
                </c:pt>
                <c:pt idx="11">
                  <c:v>México 2008</c:v>
                </c:pt>
                <c:pt idx="12">
                  <c:v>Argentina 2006</c:v>
                </c:pt>
                <c:pt idx="13">
                  <c:v>Costa Rica 2007</c:v>
                </c:pt>
                <c:pt idx="14">
                  <c:v>Uruguay 2007</c:v>
                </c:pt>
                <c:pt idx="15">
                  <c:v>Chile 2006</c:v>
                </c:pt>
              </c:strCache>
            </c:strRef>
          </c:cat>
          <c:val>
            <c:numRef>
              <c:f>Hoja1!$H$29:$H$44</c:f>
              <c:numCache>
                <c:formatCode>General</c:formatCode>
                <c:ptCount val="16"/>
                <c:pt idx="0">
                  <c:v>15.8</c:v>
                </c:pt>
                <c:pt idx="1">
                  <c:v>18.2</c:v>
                </c:pt>
                <c:pt idx="2">
                  <c:v>11.7</c:v>
                </c:pt>
                <c:pt idx="3">
                  <c:v>11.9</c:v>
                </c:pt>
                <c:pt idx="4">
                  <c:v>9.5</c:v>
                </c:pt>
                <c:pt idx="5">
                  <c:v>7.7</c:v>
                </c:pt>
                <c:pt idx="6">
                  <c:v>6.5</c:v>
                </c:pt>
                <c:pt idx="7">
                  <c:v>6.4</c:v>
                </c:pt>
                <c:pt idx="8">
                  <c:v>4.7</c:v>
                </c:pt>
                <c:pt idx="9">
                  <c:v>5.2</c:v>
                </c:pt>
                <c:pt idx="10">
                  <c:v>4.4</c:v>
                </c:pt>
                <c:pt idx="11">
                  <c:v>4.0</c:v>
                </c:pt>
                <c:pt idx="12">
                  <c:v>3.4</c:v>
                </c:pt>
                <c:pt idx="13">
                  <c:v>2.0</c:v>
                </c:pt>
                <c:pt idx="14">
                  <c:v>2.0</c:v>
                </c:pt>
                <c:pt idx="15">
                  <c:v>2.0</c:v>
                </c:pt>
              </c:numCache>
            </c:numRef>
          </c:val>
        </c:ser>
        <c:ser>
          <c:idx val="1"/>
          <c:order val="1"/>
          <c:tx>
            <c:strRef>
              <c:f>Hoja1!$I$28</c:f>
              <c:strCache>
                <c:ptCount val="1"/>
                <c:pt idx="0">
                  <c:v>Pobreza ($2 per capita al día)</c:v>
                </c:pt>
              </c:strCache>
            </c:strRef>
          </c:tx>
          <c:invertIfNegative val="0"/>
          <c:cat>
            <c:strRef>
              <c:f>Hoja1!$G$29:$G$44</c:f>
              <c:strCache>
                <c:ptCount val="16"/>
                <c:pt idx="0">
                  <c:v>Nicaragua 2005</c:v>
                </c:pt>
                <c:pt idx="1">
                  <c:v>Honduras 2006</c:v>
                </c:pt>
                <c:pt idx="2">
                  <c:v>Guatemala 2006</c:v>
                </c:pt>
                <c:pt idx="3">
                  <c:v>Bolivia 2007</c:v>
                </c:pt>
                <c:pt idx="4">
                  <c:v>Panamá 2006</c:v>
                </c:pt>
                <c:pt idx="5">
                  <c:v>Perú 2007</c:v>
                </c:pt>
                <c:pt idx="6">
                  <c:v>Paraguay 2007</c:v>
                </c:pt>
                <c:pt idx="7">
                  <c:v>El Salvador 2007</c:v>
                </c:pt>
                <c:pt idx="8">
                  <c:v>Ecuador 2007</c:v>
                </c:pt>
                <c:pt idx="9">
                  <c:v>Brasil 2007</c:v>
                </c:pt>
                <c:pt idx="10">
                  <c:v>Rep Dominicana 2007</c:v>
                </c:pt>
                <c:pt idx="11">
                  <c:v>México 2008</c:v>
                </c:pt>
                <c:pt idx="12">
                  <c:v>Argentina 2006</c:v>
                </c:pt>
                <c:pt idx="13">
                  <c:v>Costa Rica 2007</c:v>
                </c:pt>
                <c:pt idx="14">
                  <c:v>Uruguay 2007</c:v>
                </c:pt>
                <c:pt idx="15">
                  <c:v>Chile 2006</c:v>
                </c:pt>
              </c:strCache>
            </c:strRef>
          </c:cat>
          <c:val>
            <c:numRef>
              <c:f>Hoja1!$I$29:$I$44</c:f>
              <c:numCache>
                <c:formatCode>General</c:formatCode>
                <c:ptCount val="16"/>
                <c:pt idx="0">
                  <c:v>31.9</c:v>
                </c:pt>
                <c:pt idx="1">
                  <c:v>29.7</c:v>
                </c:pt>
                <c:pt idx="2">
                  <c:v>24.3</c:v>
                </c:pt>
                <c:pt idx="3">
                  <c:v>21.9</c:v>
                </c:pt>
                <c:pt idx="4">
                  <c:v>17.9</c:v>
                </c:pt>
                <c:pt idx="5">
                  <c:v>17.8</c:v>
                </c:pt>
                <c:pt idx="6">
                  <c:v>14.2</c:v>
                </c:pt>
                <c:pt idx="7">
                  <c:v>13.2</c:v>
                </c:pt>
                <c:pt idx="8">
                  <c:v>12.8</c:v>
                </c:pt>
                <c:pt idx="9">
                  <c:v>12.7</c:v>
                </c:pt>
                <c:pt idx="10">
                  <c:v>12.3</c:v>
                </c:pt>
                <c:pt idx="11">
                  <c:v>8.2</c:v>
                </c:pt>
                <c:pt idx="12">
                  <c:v>7.3</c:v>
                </c:pt>
                <c:pt idx="13">
                  <c:v>4.3</c:v>
                </c:pt>
                <c:pt idx="14">
                  <c:v>4.3</c:v>
                </c:pt>
                <c:pt idx="15">
                  <c:v>2.4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61218472"/>
        <c:axId val="-2061215496"/>
      </c:barChart>
      <c:catAx>
        <c:axId val="-2061218472"/>
        <c:scaling>
          <c:orientation val="minMax"/>
        </c:scaling>
        <c:delete val="0"/>
        <c:axPos val="l"/>
        <c:majorTickMark val="out"/>
        <c:minorTickMark val="none"/>
        <c:tickLblPos val="nextTo"/>
        <c:crossAx val="-2061215496"/>
        <c:crosses val="autoZero"/>
        <c:auto val="1"/>
        <c:lblAlgn val="ctr"/>
        <c:lblOffset val="100"/>
        <c:noMultiLvlLbl val="0"/>
      </c:catAx>
      <c:valAx>
        <c:axId val="-20612154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0612184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96178E-1F25-7742-BE5A-9BE6EEDC87A4}" type="doc">
      <dgm:prSet loTypeId="urn:microsoft.com/office/officeart/2009/3/layout/RandomtoResultProcess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9B2D33FF-8E46-F94A-A980-732F1096B23D}">
      <dgm:prSet phldrT="[Texto]"/>
      <dgm:spPr/>
      <dgm:t>
        <a:bodyPr/>
        <a:lstStyle/>
        <a:p>
          <a:r>
            <a:rPr lang="es-ES" dirty="0" smtClean="0"/>
            <a:t>Causas o factores</a:t>
          </a:r>
          <a:endParaRPr lang="es-ES" dirty="0"/>
        </a:p>
      </dgm:t>
    </dgm:pt>
    <dgm:pt modelId="{B1EFD4AE-F585-AC4E-A256-2A78037276F7}" type="parTrans" cxnId="{D43B3D6D-7875-0042-BA4E-DBDDA34ED99C}">
      <dgm:prSet/>
      <dgm:spPr/>
      <dgm:t>
        <a:bodyPr/>
        <a:lstStyle/>
        <a:p>
          <a:endParaRPr lang="es-ES"/>
        </a:p>
      </dgm:t>
    </dgm:pt>
    <dgm:pt modelId="{5199E406-73B6-AA49-BB86-2AB7BFE207F7}" type="sibTrans" cxnId="{D43B3D6D-7875-0042-BA4E-DBDDA34ED99C}">
      <dgm:prSet/>
      <dgm:spPr/>
      <dgm:t>
        <a:bodyPr/>
        <a:lstStyle/>
        <a:p>
          <a:endParaRPr lang="es-ES"/>
        </a:p>
      </dgm:t>
    </dgm:pt>
    <dgm:pt modelId="{FB3141CD-7859-2747-878D-6431BA788F1A}">
      <dgm:prSet phldrT="[Texto]"/>
      <dgm:spPr/>
      <dgm:t>
        <a:bodyPr/>
        <a:lstStyle/>
        <a:p>
          <a:r>
            <a:rPr lang="es-ES" dirty="0" smtClean="0"/>
            <a:t>Las políticas inciden sobre esto</a:t>
          </a:r>
          <a:endParaRPr lang="es-ES" dirty="0"/>
        </a:p>
      </dgm:t>
    </dgm:pt>
    <dgm:pt modelId="{ABDF43E8-90B2-7A40-9900-1BA58FD60579}" type="parTrans" cxnId="{50F1854F-C986-6047-B295-1068EB8A46F1}">
      <dgm:prSet/>
      <dgm:spPr/>
      <dgm:t>
        <a:bodyPr/>
        <a:lstStyle/>
        <a:p>
          <a:endParaRPr lang="es-ES"/>
        </a:p>
      </dgm:t>
    </dgm:pt>
    <dgm:pt modelId="{72623F7B-7D1C-D345-855E-5E6DD57340E0}" type="sibTrans" cxnId="{50F1854F-C986-6047-B295-1068EB8A46F1}">
      <dgm:prSet/>
      <dgm:spPr/>
      <dgm:t>
        <a:bodyPr/>
        <a:lstStyle/>
        <a:p>
          <a:endParaRPr lang="es-ES"/>
        </a:p>
      </dgm:t>
    </dgm:pt>
    <dgm:pt modelId="{FA442D2C-5C91-4E4F-95F9-8CF642BEC6D7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Problema visible</a:t>
          </a:r>
          <a:endParaRPr lang="es-ES" dirty="0">
            <a:solidFill>
              <a:srgbClr val="000000"/>
            </a:solidFill>
          </a:endParaRPr>
        </a:p>
      </dgm:t>
    </dgm:pt>
    <dgm:pt modelId="{DFA22CF5-D017-2F4F-A52A-9C76FA359286}" type="parTrans" cxnId="{EAEF22A0-FDAB-854D-A87A-092A73229BA3}">
      <dgm:prSet/>
      <dgm:spPr/>
      <dgm:t>
        <a:bodyPr/>
        <a:lstStyle/>
        <a:p>
          <a:endParaRPr lang="es-ES"/>
        </a:p>
      </dgm:t>
    </dgm:pt>
    <dgm:pt modelId="{18463D46-E211-EC41-B357-BBE88ECC9B54}" type="sibTrans" cxnId="{EAEF22A0-FDAB-854D-A87A-092A73229BA3}">
      <dgm:prSet/>
      <dgm:spPr/>
      <dgm:t>
        <a:bodyPr/>
        <a:lstStyle/>
        <a:p>
          <a:endParaRPr lang="es-ES"/>
        </a:p>
      </dgm:t>
    </dgm:pt>
    <dgm:pt modelId="{A22CB467-7435-A04D-93F4-2B3EFE7BAF00}">
      <dgm:prSet phldrT="[Texto]"/>
      <dgm:spPr/>
      <dgm:t>
        <a:bodyPr/>
        <a:lstStyle/>
        <a:p>
          <a:r>
            <a:rPr lang="es-ES" dirty="0" smtClean="0"/>
            <a:t>Las políticas no pueden atacar directamente, si tienen impacto sobre las causas lograrán el resultado deseado</a:t>
          </a:r>
          <a:endParaRPr lang="es-ES" dirty="0"/>
        </a:p>
      </dgm:t>
    </dgm:pt>
    <dgm:pt modelId="{AEE742DF-171A-F640-BEF5-087A9160E521}" type="parTrans" cxnId="{B42112EE-0CEF-C84D-B048-2CC3E637D250}">
      <dgm:prSet/>
      <dgm:spPr/>
      <dgm:t>
        <a:bodyPr/>
        <a:lstStyle/>
        <a:p>
          <a:endParaRPr lang="es-ES"/>
        </a:p>
      </dgm:t>
    </dgm:pt>
    <dgm:pt modelId="{D7275B99-7401-2C47-AF56-63005003CB08}" type="sibTrans" cxnId="{B42112EE-0CEF-C84D-B048-2CC3E637D250}">
      <dgm:prSet/>
      <dgm:spPr/>
      <dgm:t>
        <a:bodyPr/>
        <a:lstStyle/>
        <a:p>
          <a:endParaRPr lang="es-ES"/>
        </a:p>
      </dgm:t>
    </dgm:pt>
    <dgm:pt modelId="{F32091D5-6BBD-D241-9282-D73B331834A0}" type="pres">
      <dgm:prSet presAssocID="{8C96178E-1F25-7742-BE5A-9BE6EEDC87A4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8926FE13-454D-024C-A523-7E3A0F854ECC}" type="pres">
      <dgm:prSet presAssocID="{9B2D33FF-8E46-F94A-A980-732F1096B23D}" presName="chaos" presStyleCnt="0"/>
      <dgm:spPr/>
    </dgm:pt>
    <dgm:pt modelId="{AF9331B4-1CF0-CE4E-8054-FD1FCE2E3717}" type="pres">
      <dgm:prSet presAssocID="{9B2D33FF-8E46-F94A-A980-732F1096B23D}" presName="parTx1" presStyleLbl="revTx" presStyleIdx="0" presStyleCnt="3"/>
      <dgm:spPr/>
      <dgm:t>
        <a:bodyPr/>
        <a:lstStyle/>
        <a:p>
          <a:endParaRPr lang="es-ES"/>
        </a:p>
      </dgm:t>
    </dgm:pt>
    <dgm:pt modelId="{CB42943F-1B90-6E41-819C-85FAA7A3F377}" type="pres">
      <dgm:prSet presAssocID="{9B2D33FF-8E46-F94A-A980-732F1096B23D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E30D100-A1DD-CC44-8DB5-F427402AC352}" type="pres">
      <dgm:prSet presAssocID="{9B2D33FF-8E46-F94A-A980-732F1096B23D}" presName="c1" presStyleLbl="node1" presStyleIdx="0" presStyleCnt="19"/>
      <dgm:spPr/>
    </dgm:pt>
    <dgm:pt modelId="{C4C28805-22F2-254B-BD2D-14D70A612226}" type="pres">
      <dgm:prSet presAssocID="{9B2D33FF-8E46-F94A-A980-732F1096B23D}" presName="c2" presStyleLbl="node1" presStyleIdx="1" presStyleCnt="19"/>
      <dgm:spPr/>
    </dgm:pt>
    <dgm:pt modelId="{531686B5-8E9A-EA43-B83F-2AFEDEACD94C}" type="pres">
      <dgm:prSet presAssocID="{9B2D33FF-8E46-F94A-A980-732F1096B23D}" presName="c3" presStyleLbl="node1" presStyleIdx="2" presStyleCnt="19"/>
      <dgm:spPr/>
    </dgm:pt>
    <dgm:pt modelId="{2D615CCE-D1B5-364D-8AA2-F44103914B0D}" type="pres">
      <dgm:prSet presAssocID="{9B2D33FF-8E46-F94A-A980-732F1096B23D}" presName="c4" presStyleLbl="node1" presStyleIdx="3" presStyleCnt="19"/>
      <dgm:spPr/>
    </dgm:pt>
    <dgm:pt modelId="{62281445-37F9-CA4B-A43D-029FC747B9E1}" type="pres">
      <dgm:prSet presAssocID="{9B2D33FF-8E46-F94A-A980-732F1096B23D}" presName="c5" presStyleLbl="node1" presStyleIdx="4" presStyleCnt="19"/>
      <dgm:spPr/>
    </dgm:pt>
    <dgm:pt modelId="{6DB1D896-CDC4-CA47-ABD8-7904BB80476C}" type="pres">
      <dgm:prSet presAssocID="{9B2D33FF-8E46-F94A-A980-732F1096B23D}" presName="c6" presStyleLbl="node1" presStyleIdx="5" presStyleCnt="19"/>
      <dgm:spPr/>
    </dgm:pt>
    <dgm:pt modelId="{2DE3B992-F793-E842-B0E9-2E8F3F9C48C2}" type="pres">
      <dgm:prSet presAssocID="{9B2D33FF-8E46-F94A-A980-732F1096B23D}" presName="c7" presStyleLbl="node1" presStyleIdx="6" presStyleCnt="19"/>
      <dgm:spPr/>
    </dgm:pt>
    <dgm:pt modelId="{93414892-6858-A047-8CCF-4CA751914739}" type="pres">
      <dgm:prSet presAssocID="{9B2D33FF-8E46-F94A-A980-732F1096B23D}" presName="c8" presStyleLbl="node1" presStyleIdx="7" presStyleCnt="19"/>
      <dgm:spPr/>
    </dgm:pt>
    <dgm:pt modelId="{C8142A83-F735-FD42-941C-AB86CA199CA8}" type="pres">
      <dgm:prSet presAssocID="{9B2D33FF-8E46-F94A-A980-732F1096B23D}" presName="c9" presStyleLbl="node1" presStyleIdx="8" presStyleCnt="19"/>
      <dgm:spPr/>
    </dgm:pt>
    <dgm:pt modelId="{8030E36D-50A0-9549-B9F0-1BE91AF3AE16}" type="pres">
      <dgm:prSet presAssocID="{9B2D33FF-8E46-F94A-A980-732F1096B23D}" presName="c10" presStyleLbl="node1" presStyleIdx="9" presStyleCnt="19"/>
      <dgm:spPr/>
    </dgm:pt>
    <dgm:pt modelId="{0ED5F000-CAF7-F741-8530-AB703B5BB668}" type="pres">
      <dgm:prSet presAssocID="{9B2D33FF-8E46-F94A-A980-732F1096B23D}" presName="c11" presStyleLbl="node1" presStyleIdx="10" presStyleCnt="19"/>
      <dgm:spPr/>
    </dgm:pt>
    <dgm:pt modelId="{A227548D-C823-0843-8011-6B2F7DA1002B}" type="pres">
      <dgm:prSet presAssocID="{9B2D33FF-8E46-F94A-A980-732F1096B23D}" presName="c12" presStyleLbl="node1" presStyleIdx="11" presStyleCnt="19"/>
      <dgm:spPr/>
    </dgm:pt>
    <dgm:pt modelId="{B6D8CA44-070B-5446-8F19-444AF6FB1BB4}" type="pres">
      <dgm:prSet presAssocID="{9B2D33FF-8E46-F94A-A980-732F1096B23D}" presName="c13" presStyleLbl="node1" presStyleIdx="12" presStyleCnt="19"/>
      <dgm:spPr/>
    </dgm:pt>
    <dgm:pt modelId="{548BE05B-3AAF-6445-B450-E71F22D4FBFE}" type="pres">
      <dgm:prSet presAssocID="{9B2D33FF-8E46-F94A-A980-732F1096B23D}" presName="c14" presStyleLbl="node1" presStyleIdx="13" presStyleCnt="19"/>
      <dgm:spPr/>
    </dgm:pt>
    <dgm:pt modelId="{A60D1BF3-9D3B-F740-AB46-89832DC18AF5}" type="pres">
      <dgm:prSet presAssocID="{9B2D33FF-8E46-F94A-A980-732F1096B23D}" presName="c15" presStyleLbl="node1" presStyleIdx="14" presStyleCnt="19"/>
      <dgm:spPr/>
    </dgm:pt>
    <dgm:pt modelId="{3A031CF5-9FDA-3B40-A033-273E8CE7E8A2}" type="pres">
      <dgm:prSet presAssocID="{9B2D33FF-8E46-F94A-A980-732F1096B23D}" presName="c16" presStyleLbl="node1" presStyleIdx="15" presStyleCnt="19"/>
      <dgm:spPr/>
    </dgm:pt>
    <dgm:pt modelId="{9698665E-1C0C-1548-AC82-D702B16B09B8}" type="pres">
      <dgm:prSet presAssocID="{9B2D33FF-8E46-F94A-A980-732F1096B23D}" presName="c17" presStyleLbl="node1" presStyleIdx="16" presStyleCnt="19"/>
      <dgm:spPr/>
    </dgm:pt>
    <dgm:pt modelId="{B3AC8D42-DD3E-3C49-B73E-6C21210DE8BC}" type="pres">
      <dgm:prSet presAssocID="{9B2D33FF-8E46-F94A-A980-732F1096B23D}" presName="c18" presStyleLbl="node1" presStyleIdx="17" presStyleCnt="19"/>
      <dgm:spPr/>
    </dgm:pt>
    <dgm:pt modelId="{BCA45E0A-7CE5-8146-9E9D-D5FAAE3882DC}" type="pres">
      <dgm:prSet presAssocID="{5199E406-73B6-AA49-BB86-2AB7BFE207F7}" presName="chevronComposite1" presStyleCnt="0"/>
      <dgm:spPr/>
    </dgm:pt>
    <dgm:pt modelId="{E294DF72-6FE0-0344-B3E4-BCB328F47D5C}" type="pres">
      <dgm:prSet presAssocID="{5199E406-73B6-AA49-BB86-2AB7BFE207F7}" presName="chevron1" presStyleLbl="sibTrans2D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BFC0C390-B490-104B-96A4-A7667C967C50}" type="pres">
      <dgm:prSet presAssocID="{5199E406-73B6-AA49-BB86-2AB7BFE207F7}" presName="spChevron1" presStyleCnt="0"/>
      <dgm:spPr/>
    </dgm:pt>
    <dgm:pt modelId="{49E2BE01-2EBC-2B47-8DC8-17EF13590FBA}" type="pres">
      <dgm:prSet presAssocID="{5199E406-73B6-AA49-BB86-2AB7BFE207F7}" presName="overlap" presStyleCnt="0"/>
      <dgm:spPr/>
    </dgm:pt>
    <dgm:pt modelId="{45D9880E-BB5F-A347-A75F-E52BA385A94B}" type="pres">
      <dgm:prSet presAssocID="{5199E406-73B6-AA49-BB86-2AB7BFE207F7}" presName="chevronComposite2" presStyleCnt="0"/>
      <dgm:spPr/>
    </dgm:pt>
    <dgm:pt modelId="{53C3BC3C-707E-CD45-AABC-D0B94785648E}" type="pres">
      <dgm:prSet presAssocID="{5199E406-73B6-AA49-BB86-2AB7BFE207F7}" presName="chevron2" presStyleLbl="sibTrans2D1" presStyleIdx="1" presStyleCnt="2"/>
      <dgm:spPr/>
    </dgm:pt>
    <dgm:pt modelId="{473CDF9E-6BD7-104C-B50A-2CBEF2C2157C}" type="pres">
      <dgm:prSet presAssocID="{5199E406-73B6-AA49-BB86-2AB7BFE207F7}" presName="spChevron2" presStyleCnt="0"/>
      <dgm:spPr/>
    </dgm:pt>
    <dgm:pt modelId="{A2D09E57-7882-4544-8AA8-EDED97866AFF}" type="pres">
      <dgm:prSet presAssocID="{FA442D2C-5C91-4E4F-95F9-8CF642BEC6D7}" presName="last" presStyleCnt="0"/>
      <dgm:spPr/>
    </dgm:pt>
    <dgm:pt modelId="{B55BB087-07E4-C144-B36C-27F1B9F3FF6A}" type="pres">
      <dgm:prSet presAssocID="{FA442D2C-5C91-4E4F-95F9-8CF642BEC6D7}" presName="circleTx" presStyleLbl="node1" presStyleIdx="18" presStyleCnt="19"/>
      <dgm:spPr/>
      <dgm:t>
        <a:bodyPr/>
        <a:lstStyle/>
        <a:p>
          <a:endParaRPr lang="es-ES"/>
        </a:p>
      </dgm:t>
    </dgm:pt>
    <dgm:pt modelId="{5E76A96E-D4A5-E54C-965F-589CC2061B60}" type="pres">
      <dgm:prSet presAssocID="{FA442D2C-5C91-4E4F-95F9-8CF642BEC6D7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B78C7BF-875E-9F44-AB96-39B931512F46}" type="pres">
      <dgm:prSet presAssocID="{FA442D2C-5C91-4E4F-95F9-8CF642BEC6D7}" presName="spN" presStyleCnt="0"/>
      <dgm:spPr/>
    </dgm:pt>
  </dgm:ptLst>
  <dgm:cxnLst>
    <dgm:cxn modelId="{522A53E2-E506-AC4D-8885-DD94F47BCA4B}" type="presOf" srcId="{A22CB467-7435-A04D-93F4-2B3EFE7BAF00}" destId="{5E76A96E-D4A5-E54C-965F-589CC2061B60}" srcOrd="0" destOrd="0" presId="urn:microsoft.com/office/officeart/2009/3/layout/RandomtoResultProcess"/>
    <dgm:cxn modelId="{C80C65A7-5C4C-6E40-B50A-F7E19E34F52C}" type="presOf" srcId="{8C96178E-1F25-7742-BE5A-9BE6EEDC87A4}" destId="{F32091D5-6BBD-D241-9282-D73B331834A0}" srcOrd="0" destOrd="0" presId="urn:microsoft.com/office/officeart/2009/3/layout/RandomtoResultProcess"/>
    <dgm:cxn modelId="{50F1854F-C986-6047-B295-1068EB8A46F1}" srcId="{9B2D33FF-8E46-F94A-A980-732F1096B23D}" destId="{FB3141CD-7859-2747-878D-6431BA788F1A}" srcOrd="0" destOrd="0" parTransId="{ABDF43E8-90B2-7A40-9900-1BA58FD60579}" sibTransId="{72623F7B-7D1C-D345-855E-5E6DD57340E0}"/>
    <dgm:cxn modelId="{B42112EE-0CEF-C84D-B048-2CC3E637D250}" srcId="{FA442D2C-5C91-4E4F-95F9-8CF642BEC6D7}" destId="{A22CB467-7435-A04D-93F4-2B3EFE7BAF00}" srcOrd="0" destOrd="0" parTransId="{AEE742DF-171A-F640-BEF5-087A9160E521}" sibTransId="{D7275B99-7401-2C47-AF56-63005003CB08}"/>
    <dgm:cxn modelId="{70C12AE7-D071-5D43-9191-6417D3F50BB2}" type="presOf" srcId="{FB3141CD-7859-2747-878D-6431BA788F1A}" destId="{CB42943F-1B90-6E41-819C-85FAA7A3F377}" srcOrd="0" destOrd="0" presId="urn:microsoft.com/office/officeart/2009/3/layout/RandomtoResultProcess"/>
    <dgm:cxn modelId="{6E44C555-DEAE-714C-8F58-CFB8E20F98D8}" type="presOf" srcId="{FA442D2C-5C91-4E4F-95F9-8CF642BEC6D7}" destId="{B55BB087-07E4-C144-B36C-27F1B9F3FF6A}" srcOrd="0" destOrd="0" presId="urn:microsoft.com/office/officeart/2009/3/layout/RandomtoResultProcess"/>
    <dgm:cxn modelId="{D43B3D6D-7875-0042-BA4E-DBDDA34ED99C}" srcId="{8C96178E-1F25-7742-BE5A-9BE6EEDC87A4}" destId="{9B2D33FF-8E46-F94A-A980-732F1096B23D}" srcOrd="0" destOrd="0" parTransId="{B1EFD4AE-F585-AC4E-A256-2A78037276F7}" sibTransId="{5199E406-73B6-AA49-BB86-2AB7BFE207F7}"/>
    <dgm:cxn modelId="{EC8390DE-8F6C-8E47-B303-64CF230508A1}" type="presOf" srcId="{9B2D33FF-8E46-F94A-A980-732F1096B23D}" destId="{AF9331B4-1CF0-CE4E-8054-FD1FCE2E3717}" srcOrd="0" destOrd="0" presId="urn:microsoft.com/office/officeart/2009/3/layout/RandomtoResultProcess"/>
    <dgm:cxn modelId="{EAEF22A0-FDAB-854D-A87A-092A73229BA3}" srcId="{8C96178E-1F25-7742-BE5A-9BE6EEDC87A4}" destId="{FA442D2C-5C91-4E4F-95F9-8CF642BEC6D7}" srcOrd="1" destOrd="0" parTransId="{DFA22CF5-D017-2F4F-A52A-9C76FA359286}" sibTransId="{18463D46-E211-EC41-B357-BBE88ECC9B54}"/>
    <dgm:cxn modelId="{6129C492-D7AE-0347-BCEF-1EDFF18E66BD}" type="presParOf" srcId="{F32091D5-6BBD-D241-9282-D73B331834A0}" destId="{8926FE13-454D-024C-A523-7E3A0F854ECC}" srcOrd="0" destOrd="0" presId="urn:microsoft.com/office/officeart/2009/3/layout/RandomtoResultProcess"/>
    <dgm:cxn modelId="{3DF576E3-DC0E-6140-A383-2357A2CCE1A7}" type="presParOf" srcId="{8926FE13-454D-024C-A523-7E3A0F854ECC}" destId="{AF9331B4-1CF0-CE4E-8054-FD1FCE2E3717}" srcOrd="0" destOrd="0" presId="urn:microsoft.com/office/officeart/2009/3/layout/RandomtoResultProcess"/>
    <dgm:cxn modelId="{A7BD0274-1EEA-DE4A-8E8D-6DE96CE0F28F}" type="presParOf" srcId="{8926FE13-454D-024C-A523-7E3A0F854ECC}" destId="{CB42943F-1B90-6E41-819C-85FAA7A3F377}" srcOrd="1" destOrd="0" presId="urn:microsoft.com/office/officeart/2009/3/layout/RandomtoResultProcess"/>
    <dgm:cxn modelId="{45C5D9CC-C46F-0A4D-AB10-A0D7C3090539}" type="presParOf" srcId="{8926FE13-454D-024C-A523-7E3A0F854ECC}" destId="{AE30D100-A1DD-CC44-8DB5-F427402AC352}" srcOrd="2" destOrd="0" presId="urn:microsoft.com/office/officeart/2009/3/layout/RandomtoResultProcess"/>
    <dgm:cxn modelId="{AD373FED-6A35-5E46-BAD1-F3B1D5292863}" type="presParOf" srcId="{8926FE13-454D-024C-A523-7E3A0F854ECC}" destId="{C4C28805-22F2-254B-BD2D-14D70A612226}" srcOrd="3" destOrd="0" presId="urn:microsoft.com/office/officeart/2009/3/layout/RandomtoResultProcess"/>
    <dgm:cxn modelId="{5F654B5E-1C9F-D341-81D9-3FA047B17013}" type="presParOf" srcId="{8926FE13-454D-024C-A523-7E3A0F854ECC}" destId="{531686B5-8E9A-EA43-B83F-2AFEDEACD94C}" srcOrd="4" destOrd="0" presId="urn:microsoft.com/office/officeart/2009/3/layout/RandomtoResultProcess"/>
    <dgm:cxn modelId="{C08ACEC2-F093-EF49-8A78-EDECC37316DF}" type="presParOf" srcId="{8926FE13-454D-024C-A523-7E3A0F854ECC}" destId="{2D615CCE-D1B5-364D-8AA2-F44103914B0D}" srcOrd="5" destOrd="0" presId="urn:microsoft.com/office/officeart/2009/3/layout/RandomtoResultProcess"/>
    <dgm:cxn modelId="{51A71F17-6343-1247-A602-3BBEEECCC6A7}" type="presParOf" srcId="{8926FE13-454D-024C-A523-7E3A0F854ECC}" destId="{62281445-37F9-CA4B-A43D-029FC747B9E1}" srcOrd="6" destOrd="0" presId="urn:microsoft.com/office/officeart/2009/3/layout/RandomtoResultProcess"/>
    <dgm:cxn modelId="{9526F182-BB60-F340-8217-75E8BB75F0F5}" type="presParOf" srcId="{8926FE13-454D-024C-A523-7E3A0F854ECC}" destId="{6DB1D896-CDC4-CA47-ABD8-7904BB80476C}" srcOrd="7" destOrd="0" presId="urn:microsoft.com/office/officeart/2009/3/layout/RandomtoResultProcess"/>
    <dgm:cxn modelId="{1D7D8887-E744-6F45-9AD6-7E054BEDEDDF}" type="presParOf" srcId="{8926FE13-454D-024C-A523-7E3A0F854ECC}" destId="{2DE3B992-F793-E842-B0E9-2E8F3F9C48C2}" srcOrd="8" destOrd="0" presId="urn:microsoft.com/office/officeart/2009/3/layout/RandomtoResultProcess"/>
    <dgm:cxn modelId="{5BC5751A-91D1-AF49-B0B2-12E286A270CD}" type="presParOf" srcId="{8926FE13-454D-024C-A523-7E3A0F854ECC}" destId="{93414892-6858-A047-8CCF-4CA751914739}" srcOrd="9" destOrd="0" presId="urn:microsoft.com/office/officeart/2009/3/layout/RandomtoResultProcess"/>
    <dgm:cxn modelId="{B47F1CD6-24F8-D14E-93BC-02ED73DE8892}" type="presParOf" srcId="{8926FE13-454D-024C-A523-7E3A0F854ECC}" destId="{C8142A83-F735-FD42-941C-AB86CA199CA8}" srcOrd="10" destOrd="0" presId="urn:microsoft.com/office/officeart/2009/3/layout/RandomtoResultProcess"/>
    <dgm:cxn modelId="{6AB8B838-49F2-E445-A679-48C73B0CCD1B}" type="presParOf" srcId="{8926FE13-454D-024C-A523-7E3A0F854ECC}" destId="{8030E36D-50A0-9549-B9F0-1BE91AF3AE16}" srcOrd="11" destOrd="0" presId="urn:microsoft.com/office/officeart/2009/3/layout/RandomtoResultProcess"/>
    <dgm:cxn modelId="{80A042CA-9EEF-C34A-B063-C6C1763FF2F6}" type="presParOf" srcId="{8926FE13-454D-024C-A523-7E3A0F854ECC}" destId="{0ED5F000-CAF7-F741-8530-AB703B5BB668}" srcOrd="12" destOrd="0" presId="urn:microsoft.com/office/officeart/2009/3/layout/RandomtoResultProcess"/>
    <dgm:cxn modelId="{36945738-7942-E74D-88F9-F903AB28E4CE}" type="presParOf" srcId="{8926FE13-454D-024C-A523-7E3A0F854ECC}" destId="{A227548D-C823-0843-8011-6B2F7DA1002B}" srcOrd="13" destOrd="0" presId="urn:microsoft.com/office/officeart/2009/3/layout/RandomtoResultProcess"/>
    <dgm:cxn modelId="{899A4381-E898-B64A-B78A-E18884195677}" type="presParOf" srcId="{8926FE13-454D-024C-A523-7E3A0F854ECC}" destId="{B6D8CA44-070B-5446-8F19-444AF6FB1BB4}" srcOrd="14" destOrd="0" presId="urn:microsoft.com/office/officeart/2009/3/layout/RandomtoResultProcess"/>
    <dgm:cxn modelId="{766C9E19-8192-234D-9E53-806FDB3B14CC}" type="presParOf" srcId="{8926FE13-454D-024C-A523-7E3A0F854ECC}" destId="{548BE05B-3AAF-6445-B450-E71F22D4FBFE}" srcOrd="15" destOrd="0" presId="urn:microsoft.com/office/officeart/2009/3/layout/RandomtoResultProcess"/>
    <dgm:cxn modelId="{A6A92948-F1F1-6B41-9E44-61C83EF3DA8F}" type="presParOf" srcId="{8926FE13-454D-024C-A523-7E3A0F854ECC}" destId="{A60D1BF3-9D3B-F740-AB46-89832DC18AF5}" srcOrd="16" destOrd="0" presId="urn:microsoft.com/office/officeart/2009/3/layout/RandomtoResultProcess"/>
    <dgm:cxn modelId="{14484766-FFE5-4D45-A3DA-7F617D739B0E}" type="presParOf" srcId="{8926FE13-454D-024C-A523-7E3A0F854ECC}" destId="{3A031CF5-9FDA-3B40-A033-273E8CE7E8A2}" srcOrd="17" destOrd="0" presId="urn:microsoft.com/office/officeart/2009/3/layout/RandomtoResultProcess"/>
    <dgm:cxn modelId="{F88D726B-95AF-6A46-9A87-54376385AD72}" type="presParOf" srcId="{8926FE13-454D-024C-A523-7E3A0F854ECC}" destId="{9698665E-1C0C-1548-AC82-D702B16B09B8}" srcOrd="18" destOrd="0" presId="urn:microsoft.com/office/officeart/2009/3/layout/RandomtoResultProcess"/>
    <dgm:cxn modelId="{429082D2-D0AD-9741-9EDA-B003B8C4EECB}" type="presParOf" srcId="{8926FE13-454D-024C-A523-7E3A0F854ECC}" destId="{B3AC8D42-DD3E-3C49-B73E-6C21210DE8BC}" srcOrd="19" destOrd="0" presId="urn:microsoft.com/office/officeart/2009/3/layout/RandomtoResultProcess"/>
    <dgm:cxn modelId="{78B45060-9F44-9043-84CC-4445A41B522C}" type="presParOf" srcId="{F32091D5-6BBD-D241-9282-D73B331834A0}" destId="{BCA45E0A-7CE5-8146-9E9D-D5FAAE3882DC}" srcOrd="1" destOrd="0" presId="urn:microsoft.com/office/officeart/2009/3/layout/RandomtoResultProcess"/>
    <dgm:cxn modelId="{4CDB18CB-AF5B-354D-8C58-B1DC8E8674E3}" type="presParOf" srcId="{BCA45E0A-7CE5-8146-9E9D-D5FAAE3882DC}" destId="{E294DF72-6FE0-0344-B3E4-BCB328F47D5C}" srcOrd="0" destOrd="0" presId="urn:microsoft.com/office/officeart/2009/3/layout/RandomtoResultProcess"/>
    <dgm:cxn modelId="{47849BD9-1878-C945-BFCA-BC3540828811}" type="presParOf" srcId="{BCA45E0A-7CE5-8146-9E9D-D5FAAE3882DC}" destId="{BFC0C390-B490-104B-96A4-A7667C967C50}" srcOrd="1" destOrd="0" presId="urn:microsoft.com/office/officeart/2009/3/layout/RandomtoResultProcess"/>
    <dgm:cxn modelId="{67CC7DD2-3760-A54E-99E5-64A785563DDA}" type="presParOf" srcId="{F32091D5-6BBD-D241-9282-D73B331834A0}" destId="{49E2BE01-2EBC-2B47-8DC8-17EF13590FBA}" srcOrd="2" destOrd="0" presId="urn:microsoft.com/office/officeart/2009/3/layout/RandomtoResultProcess"/>
    <dgm:cxn modelId="{6E2B78E3-B6C9-C043-80E7-D6B86FA9A482}" type="presParOf" srcId="{F32091D5-6BBD-D241-9282-D73B331834A0}" destId="{45D9880E-BB5F-A347-A75F-E52BA385A94B}" srcOrd="3" destOrd="0" presId="urn:microsoft.com/office/officeart/2009/3/layout/RandomtoResultProcess"/>
    <dgm:cxn modelId="{911ADEC4-00C7-DF4B-8C31-969A706A6F35}" type="presParOf" srcId="{45D9880E-BB5F-A347-A75F-E52BA385A94B}" destId="{53C3BC3C-707E-CD45-AABC-D0B94785648E}" srcOrd="0" destOrd="0" presId="urn:microsoft.com/office/officeart/2009/3/layout/RandomtoResultProcess"/>
    <dgm:cxn modelId="{DF1579C9-FD1C-F448-8CF7-58F5D8726038}" type="presParOf" srcId="{45D9880E-BB5F-A347-A75F-E52BA385A94B}" destId="{473CDF9E-6BD7-104C-B50A-2CBEF2C2157C}" srcOrd="1" destOrd="0" presId="urn:microsoft.com/office/officeart/2009/3/layout/RandomtoResultProcess"/>
    <dgm:cxn modelId="{00CDC317-EF3C-1447-BEDC-0E846C1C672E}" type="presParOf" srcId="{F32091D5-6BBD-D241-9282-D73B331834A0}" destId="{A2D09E57-7882-4544-8AA8-EDED97866AFF}" srcOrd="4" destOrd="0" presId="urn:microsoft.com/office/officeart/2009/3/layout/RandomtoResultProcess"/>
    <dgm:cxn modelId="{7F0C83EA-96DD-0E4C-BDE9-ECC8FA68FFDC}" type="presParOf" srcId="{A2D09E57-7882-4544-8AA8-EDED97866AFF}" destId="{B55BB087-07E4-C144-B36C-27F1B9F3FF6A}" srcOrd="0" destOrd="0" presId="urn:microsoft.com/office/officeart/2009/3/layout/RandomtoResultProcess"/>
    <dgm:cxn modelId="{3309C62E-46D8-174E-9642-E614470B7C5D}" type="presParOf" srcId="{A2D09E57-7882-4544-8AA8-EDED97866AFF}" destId="{5E76A96E-D4A5-E54C-965F-589CC2061B60}" srcOrd="1" destOrd="0" presId="urn:microsoft.com/office/officeart/2009/3/layout/RandomtoResultProcess"/>
    <dgm:cxn modelId="{2CB7EB39-4FD1-8D45-94C5-3F62EDAF5B78}" type="presParOf" srcId="{A2D09E57-7882-4544-8AA8-EDED97866AFF}" destId="{8B78C7BF-875E-9F44-AB96-39B931512F46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331B4-1CF0-CE4E-8054-FD1FCE2E3717}">
      <dsp:nvSpPr>
        <dsp:cNvPr id="0" name=""/>
        <dsp:cNvSpPr/>
      </dsp:nvSpPr>
      <dsp:spPr>
        <a:xfrm>
          <a:off x="135382" y="1074812"/>
          <a:ext cx="2002606" cy="659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Causas o factores</a:t>
          </a:r>
          <a:endParaRPr lang="es-ES" sz="2100" kern="1200" dirty="0"/>
        </a:p>
      </dsp:txBody>
      <dsp:txXfrm>
        <a:off x="135382" y="1074812"/>
        <a:ext cx="2002606" cy="659949"/>
      </dsp:txXfrm>
    </dsp:sp>
    <dsp:sp modelId="{CB42943F-1B90-6E41-819C-85FAA7A3F377}">
      <dsp:nvSpPr>
        <dsp:cNvPr id="0" name=""/>
        <dsp:cNvSpPr/>
      </dsp:nvSpPr>
      <dsp:spPr>
        <a:xfrm>
          <a:off x="135382" y="2466419"/>
          <a:ext cx="2002606" cy="1236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Las políticas inciden sobre esto</a:t>
          </a:r>
          <a:endParaRPr lang="es-ES" sz="1600" kern="1200" dirty="0"/>
        </a:p>
      </dsp:txBody>
      <dsp:txXfrm>
        <a:off x="135382" y="2466419"/>
        <a:ext cx="2002606" cy="1236424"/>
      </dsp:txXfrm>
    </dsp:sp>
    <dsp:sp modelId="{AE30D100-A1DD-CC44-8DB5-F427402AC352}">
      <dsp:nvSpPr>
        <dsp:cNvPr id="0" name=""/>
        <dsp:cNvSpPr/>
      </dsp:nvSpPr>
      <dsp:spPr>
        <a:xfrm>
          <a:off x="133106" y="874096"/>
          <a:ext cx="159298" cy="15929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C28805-22F2-254B-BD2D-14D70A612226}">
      <dsp:nvSpPr>
        <dsp:cNvPr id="0" name=""/>
        <dsp:cNvSpPr/>
      </dsp:nvSpPr>
      <dsp:spPr>
        <a:xfrm>
          <a:off x="244615" y="651079"/>
          <a:ext cx="159298" cy="15929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1686B5-8E9A-EA43-B83F-2AFEDEACD94C}">
      <dsp:nvSpPr>
        <dsp:cNvPr id="0" name=""/>
        <dsp:cNvSpPr/>
      </dsp:nvSpPr>
      <dsp:spPr>
        <a:xfrm>
          <a:off x="512236" y="695682"/>
          <a:ext cx="250325" cy="25032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615CCE-D1B5-364D-8AA2-F44103914B0D}">
      <dsp:nvSpPr>
        <dsp:cNvPr id="0" name=""/>
        <dsp:cNvSpPr/>
      </dsp:nvSpPr>
      <dsp:spPr>
        <a:xfrm>
          <a:off x="735254" y="450363"/>
          <a:ext cx="159298" cy="15929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281445-37F9-CA4B-A43D-029FC747B9E1}">
      <dsp:nvSpPr>
        <dsp:cNvPr id="0" name=""/>
        <dsp:cNvSpPr/>
      </dsp:nvSpPr>
      <dsp:spPr>
        <a:xfrm>
          <a:off x="1025176" y="361156"/>
          <a:ext cx="159298" cy="15929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B1D896-CDC4-CA47-ABD8-7904BB80476C}">
      <dsp:nvSpPr>
        <dsp:cNvPr id="0" name=""/>
        <dsp:cNvSpPr/>
      </dsp:nvSpPr>
      <dsp:spPr>
        <a:xfrm>
          <a:off x="1382005" y="517268"/>
          <a:ext cx="159298" cy="15929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E3B992-F793-E842-B0E9-2E8F3F9C48C2}">
      <dsp:nvSpPr>
        <dsp:cNvPr id="0" name=""/>
        <dsp:cNvSpPr/>
      </dsp:nvSpPr>
      <dsp:spPr>
        <a:xfrm>
          <a:off x="1605022" y="628777"/>
          <a:ext cx="250325" cy="25032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414892-6858-A047-8CCF-4CA751914739}">
      <dsp:nvSpPr>
        <dsp:cNvPr id="0" name=""/>
        <dsp:cNvSpPr/>
      </dsp:nvSpPr>
      <dsp:spPr>
        <a:xfrm>
          <a:off x="1917247" y="874096"/>
          <a:ext cx="159298" cy="15929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142A83-F735-FD42-941C-AB86CA199CA8}">
      <dsp:nvSpPr>
        <dsp:cNvPr id="0" name=""/>
        <dsp:cNvSpPr/>
      </dsp:nvSpPr>
      <dsp:spPr>
        <a:xfrm>
          <a:off x="2051057" y="1119415"/>
          <a:ext cx="159298" cy="15929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30E36D-50A0-9549-B9F0-1BE91AF3AE16}">
      <dsp:nvSpPr>
        <dsp:cNvPr id="0" name=""/>
        <dsp:cNvSpPr/>
      </dsp:nvSpPr>
      <dsp:spPr>
        <a:xfrm>
          <a:off x="891366" y="651079"/>
          <a:ext cx="409624" cy="40962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D5F000-CAF7-F741-8530-AB703B5BB668}">
      <dsp:nvSpPr>
        <dsp:cNvPr id="0" name=""/>
        <dsp:cNvSpPr/>
      </dsp:nvSpPr>
      <dsp:spPr>
        <a:xfrm>
          <a:off x="21598" y="1498545"/>
          <a:ext cx="159298" cy="15929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27548D-C823-0843-8011-6B2F7DA1002B}">
      <dsp:nvSpPr>
        <dsp:cNvPr id="0" name=""/>
        <dsp:cNvSpPr/>
      </dsp:nvSpPr>
      <dsp:spPr>
        <a:xfrm>
          <a:off x="155408" y="1699261"/>
          <a:ext cx="250325" cy="25032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D8CA44-070B-5446-8F19-444AF6FB1BB4}">
      <dsp:nvSpPr>
        <dsp:cNvPr id="0" name=""/>
        <dsp:cNvSpPr/>
      </dsp:nvSpPr>
      <dsp:spPr>
        <a:xfrm>
          <a:off x="489934" y="1877675"/>
          <a:ext cx="364110" cy="36411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8BE05B-3AAF-6445-B450-E71F22D4FBFE}">
      <dsp:nvSpPr>
        <dsp:cNvPr id="0" name=""/>
        <dsp:cNvSpPr/>
      </dsp:nvSpPr>
      <dsp:spPr>
        <a:xfrm>
          <a:off x="958271" y="2167598"/>
          <a:ext cx="159298" cy="15929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0D1BF3-9D3B-F740-AB46-89832DC18AF5}">
      <dsp:nvSpPr>
        <dsp:cNvPr id="0" name=""/>
        <dsp:cNvSpPr/>
      </dsp:nvSpPr>
      <dsp:spPr>
        <a:xfrm>
          <a:off x="1047478" y="1877675"/>
          <a:ext cx="250325" cy="25032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031CF5-9FDA-3B40-A033-273E8CE7E8A2}">
      <dsp:nvSpPr>
        <dsp:cNvPr id="0" name=""/>
        <dsp:cNvSpPr/>
      </dsp:nvSpPr>
      <dsp:spPr>
        <a:xfrm>
          <a:off x="1270496" y="2189900"/>
          <a:ext cx="159298" cy="15929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98665E-1C0C-1548-AC82-D702B16B09B8}">
      <dsp:nvSpPr>
        <dsp:cNvPr id="0" name=""/>
        <dsp:cNvSpPr/>
      </dsp:nvSpPr>
      <dsp:spPr>
        <a:xfrm>
          <a:off x="1471212" y="1833072"/>
          <a:ext cx="364110" cy="36411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AC8D42-DD3E-3C49-B73E-6C21210DE8BC}">
      <dsp:nvSpPr>
        <dsp:cNvPr id="0" name=""/>
        <dsp:cNvSpPr/>
      </dsp:nvSpPr>
      <dsp:spPr>
        <a:xfrm>
          <a:off x="1961850" y="1743865"/>
          <a:ext cx="250325" cy="25032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94DF72-6FE0-0344-B3E4-BCB328F47D5C}">
      <dsp:nvSpPr>
        <dsp:cNvPr id="0" name=""/>
        <dsp:cNvSpPr/>
      </dsp:nvSpPr>
      <dsp:spPr>
        <a:xfrm>
          <a:off x="2212176" y="695311"/>
          <a:ext cx="735171" cy="1403522"/>
        </a:xfrm>
        <a:prstGeom prst="chevron">
          <a:avLst>
            <a:gd name="adj" fmla="val 6231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C3BC3C-707E-CD45-AABC-D0B94785648E}">
      <dsp:nvSpPr>
        <dsp:cNvPr id="0" name=""/>
        <dsp:cNvSpPr/>
      </dsp:nvSpPr>
      <dsp:spPr>
        <a:xfrm>
          <a:off x="2813680" y="695311"/>
          <a:ext cx="735171" cy="1403522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5BB087-07E4-C144-B36C-27F1B9F3FF6A}">
      <dsp:nvSpPr>
        <dsp:cNvPr id="0" name=""/>
        <dsp:cNvSpPr/>
      </dsp:nvSpPr>
      <dsp:spPr>
        <a:xfrm>
          <a:off x="3699227" y="595742"/>
          <a:ext cx="1704260" cy="170426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>
              <a:solidFill>
                <a:srgbClr val="000000"/>
              </a:solidFill>
            </a:rPr>
            <a:t>Problema visible</a:t>
          </a:r>
          <a:endParaRPr lang="es-ES" sz="2100" kern="1200" dirty="0">
            <a:solidFill>
              <a:srgbClr val="000000"/>
            </a:solidFill>
          </a:endParaRPr>
        </a:p>
      </dsp:txBody>
      <dsp:txXfrm>
        <a:off x="3948810" y="845325"/>
        <a:ext cx="1205094" cy="1205094"/>
      </dsp:txXfrm>
    </dsp:sp>
    <dsp:sp modelId="{5E76A96E-D4A5-E54C-965F-589CC2061B60}">
      <dsp:nvSpPr>
        <dsp:cNvPr id="0" name=""/>
        <dsp:cNvSpPr/>
      </dsp:nvSpPr>
      <dsp:spPr>
        <a:xfrm>
          <a:off x="3548851" y="2466419"/>
          <a:ext cx="2005012" cy="1236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Las políticas no pueden atacar directamente, si tienen impacto sobre las causas lograrán el resultado deseado</a:t>
          </a:r>
          <a:endParaRPr lang="es-ES" sz="1600" kern="1200" dirty="0"/>
        </a:p>
      </dsp:txBody>
      <dsp:txXfrm>
        <a:off x="3548851" y="2466419"/>
        <a:ext cx="2005012" cy="1236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C7385-A536-924C-9126-2CF3D51174E1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EEF21-7772-7849-868D-AA6E5582ED9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4717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DFA430-343E-064C-9B40-83233740B016}" type="slidenum">
              <a:rPr lang="es-MX"/>
              <a:pPr/>
              <a:t>15</a:t>
            </a:fld>
            <a:endParaRPr lang="es-MX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>
              <a:latin typeface="Tahoma" pitchFamily="-65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534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299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4412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8358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8303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0904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864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2250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1211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5293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620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3BC0-6A67-D943-B1CE-7C0557C1C610}" type="datetimeFigureOut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07/10/13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C27EB-7DE6-A142-B391-83B49EEE2165}" type="slidenum">
              <a:rPr lang="es-E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313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???" TargetMode="External"/><Relationship Id="rId4" Type="http://schemas.openxmlformats.org/officeDocument/2006/relationships/image" Target="../media/image1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sz="4000" dirty="0" smtClean="0"/>
              <a:t>2. Elementos de diagnóstico. </a:t>
            </a:r>
            <a:br>
              <a:rPr lang="es-ES" sz="4000" dirty="0" smtClean="0"/>
            </a:br>
            <a:r>
              <a:rPr lang="es-ES" sz="3600" dirty="0" smtClean="0"/>
              <a:t>Ejemplo: La medición de la pobreza en México y a</a:t>
            </a:r>
            <a:r>
              <a:rPr lang="es-ES" sz="3600" baseline="0" dirty="0" smtClean="0"/>
              <a:t> nivel internacional</a:t>
            </a:r>
            <a:endParaRPr lang="es-ES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23679" y="3886200"/>
            <a:ext cx="7323446" cy="1936708"/>
          </a:xfrm>
        </p:spPr>
        <p:txBody>
          <a:bodyPr>
            <a:normAutofit/>
          </a:bodyPr>
          <a:lstStyle/>
          <a:p>
            <a:r>
              <a:rPr lang="es-ES" sz="3000" dirty="0" smtClean="0"/>
              <a:t>Curso Internacional de Alta Formación 2013</a:t>
            </a:r>
          </a:p>
          <a:p>
            <a:r>
              <a:rPr lang="es-ES" dirty="0" smtClean="0"/>
              <a:t>Mesa 2: Inclusión y política social</a:t>
            </a:r>
          </a:p>
          <a:p>
            <a:r>
              <a:rPr lang="es-ES" dirty="0" smtClean="0"/>
              <a:t>Coord. Rogelio Gómez Hermosillo M.</a:t>
            </a:r>
            <a:endParaRPr lang="es-ES" dirty="0"/>
          </a:p>
        </p:txBody>
      </p:sp>
      <p:pic>
        <p:nvPicPr>
          <p:cNvPr id="4" name="Imagen 3" descr="C:\Users\mmontesb\AppData\Local\Microsoft\Windows\Temporary Internet Files\Content.Outlook\GQZQT6L6\banner_ca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706" y="179871"/>
            <a:ext cx="2696493" cy="919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895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Medición de Pobreza 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La Medición de la pobreza generalmente se refiere a LÍNEAS DE POBREZA (LP)</a:t>
            </a:r>
          </a:p>
          <a:p>
            <a:r>
              <a:rPr lang="es-MX" sz="2400" dirty="0" smtClean="0"/>
              <a:t>La línea de pobreza (LP) fija un punto de corte y lo compara con el </a:t>
            </a:r>
            <a:r>
              <a:rPr lang="es-MX" sz="2400" b="1" dirty="0" smtClean="0"/>
              <a:t>ingreso</a:t>
            </a:r>
            <a:r>
              <a:rPr lang="es-MX" sz="2400" dirty="0" smtClean="0"/>
              <a:t> de los hogares</a:t>
            </a:r>
          </a:p>
          <a:p>
            <a:pPr>
              <a:buNone/>
            </a:pPr>
            <a:endParaRPr lang="es-MX" sz="2400" dirty="0" smtClean="0"/>
          </a:p>
          <a:p>
            <a:endParaRPr lang="es-MX" sz="2400" dirty="0"/>
          </a:p>
        </p:txBody>
      </p:sp>
      <p:sp>
        <p:nvSpPr>
          <p:cNvPr id="4" name="Triángulo isósceles 3"/>
          <p:cNvSpPr/>
          <p:nvPr/>
        </p:nvSpPr>
        <p:spPr>
          <a:xfrm>
            <a:off x="4953000" y="3352800"/>
            <a:ext cx="2667000" cy="20574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ector recto 5"/>
          <p:cNvCxnSpPr/>
          <p:nvPr/>
        </p:nvCxnSpPr>
        <p:spPr>
          <a:xfrm>
            <a:off x="4572000" y="4604266"/>
            <a:ext cx="3581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3200400" y="423652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Punto</a:t>
            </a:r>
            <a:r>
              <a:rPr lang="en-US" dirty="0" smtClean="0"/>
              <a:t> de </a:t>
            </a:r>
            <a:r>
              <a:rPr lang="en-US" dirty="0" err="1" smtClean="0"/>
              <a:t>corte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384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Construcción de las LP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smtClean="0"/>
              <a:t>Donde colocar la línea (punto de corte)</a:t>
            </a:r>
          </a:p>
          <a:p>
            <a:r>
              <a:rPr lang="es-MX" sz="2400" smtClean="0"/>
              <a:t>Cómo contar cuantas personas están por debajo de la línea</a:t>
            </a:r>
            <a:endParaRPr lang="es-MX" sz="2400"/>
          </a:p>
        </p:txBody>
      </p:sp>
      <p:sp>
        <p:nvSpPr>
          <p:cNvPr id="4" name="Triángulo isósceles 3"/>
          <p:cNvSpPr/>
          <p:nvPr/>
        </p:nvSpPr>
        <p:spPr>
          <a:xfrm>
            <a:off x="2667000" y="3230563"/>
            <a:ext cx="3352800" cy="28956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ector recto 5"/>
          <p:cNvCxnSpPr/>
          <p:nvPr/>
        </p:nvCxnSpPr>
        <p:spPr>
          <a:xfrm>
            <a:off x="2667000" y="5413376"/>
            <a:ext cx="335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065712"/>
            <a:ext cx="1832655" cy="1792288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57200" y="4172634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mtClean="0"/>
              <a:t>Costo total de un conjunto de satisfactores = Punto de corte </a:t>
            </a:r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6096000" y="4495800"/>
            <a:ext cx="3048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Encuestas de Hogares que permiten PREDECIR el ingreso de los hogares, incluyendo todas las fuentes de ingreso monetario y no monetario</a:t>
            </a:r>
            <a:endParaRPr lang="es-MX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2692400"/>
            <a:ext cx="17399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83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800600"/>
            <a:ext cx="1456026" cy="13843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286000" y="5123765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mtClean="0"/>
              <a:t>Costo de Canasta de Alimentos = Línea de Pobreza Alimentaria / EXTREMA </a:t>
            </a:r>
            <a:endParaRPr lang="es-MX"/>
          </a:p>
        </p:txBody>
      </p:sp>
      <p:sp>
        <p:nvSpPr>
          <p:cNvPr id="6" name="Triángulo isósceles 5"/>
          <p:cNvSpPr/>
          <p:nvPr/>
        </p:nvSpPr>
        <p:spPr>
          <a:xfrm>
            <a:off x="6477000" y="3813176"/>
            <a:ext cx="2667000" cy="20574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ector recto 7"/>
          <p:cNvCxnSpPr/>
          <p:nvPr/>
        </p:nvCxnSpPr>
        <p:spPr>
          <a:xfrm>
            <a:off x="6477000" y="5562600"/>
            <a:ext cx="2667000" cy="31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2209800" y="4017357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mtClean="0"/>
              <a:t>Costo de Canasta de Alimentos + Costo de asistencia a escuela y servicios de salud = Línea de Pobreza de Capacidades</a:t>
            </a:r>
            <a:endParaRPr lang="es-MX"/>
          </a:p>
        </p:txBody>
      </p:sp>
      <p:cxnSp>
        <p:nvCxnSpPr>
          <p:cNvPr id="10" name="Conector recto 9"/>
          <p:cNvCxnSpPr/>
          <p:nvPr/>
        </p:nvCxnSpPr>
        <p:spPr>
          <a:xfrm>
            <a:off x="6477000" y="5332412"/>
            <a:ext cx="2667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055" y="3646203"/>
            <a:ext cx="1009650" cy="92767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2209800" y="2540029"/>
            <a:ext cx="426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mtClean="0"/>
              <a:t>Costo de Canasta de Alimentos + Costo de asistencia a escuela y servicios de salud + Costo de satisfactores básicos (vivienda, vestido, transporte) = Línea de Pobreza Patrimonial</a:t>
            </a:r>
            <a:endParaRPr lang="es-MX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05" y="1995469"/>
            <a:ext cx="1219200" cy="97633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184" y="2743200"/>
            <a:ext cx="1221042" cy="630872"/>
          </a:xfrm>
          <a:prstGeom prst="rect">
            <a:avLst/>
          </a:prstGeom>
        </p:spPr>
      </p:pic>
      <p:cxnSp>
        <p:nvCxnSpPr>
          <p:cNvPr id="20" name="Conector recto 19"/>
          <p:cNvCxnSpPr/>
          <p:nvPr/>
        </p:nvCxnSpPr>
        <p:spPr>
          <a:xfrm>
            <a:off x="6477000" y="4937511"/>
            <a:ext cx="2667000" cy="31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ítulo 2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mtClean="0"/>
              <a:t>Líneas de Pobreza (de ingresos) en México</a:t>
            </a:r>
            <a:endParaRPr lang="es-MX"/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8600" y="3001328"/>
            <a:ext cx="928115" cy="580072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6494" y="2971800"/>
            <a:ext cx="1192106" cy="83820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6795179" y="1524000"/>
            <a:ext cx="21202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mtClean="0"/>
              <a:t>Fuente: </a:t>
            </a:r>
          </a:p>
          <a:p>
            <a:r>
              <a:rPr lang="es-MX" smtClean="0"/>
              <a:t>Encuesta Nacional de Ingresos y Gastos de los Hogares del INEGI</a:t>
            </a:r>
            <a:endParaRPr lang="es-MX"/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02705" y="1995469"/>
            <a:ext cx="790915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3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8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Mediciones internacionales comparables – Banco Mundial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400" dirty="0" smtClean="0"/>
              <a:t>Usando Líneas de Pobreza y la dimensión INGRESO DE LOS HOGARES</a:t>
            </a:r>
          </a:p>
          <a:p>
            <a:r>
              <a:rPr lang="es-MX" sz="2400" dirty="0" smtClean="0"/>
              <a:t>Pobreza Extrema = Hogares con menos de $1.25 dólares al día por persona (Dólares PPP)</a:t>
            </a:r>
          </a:p>
          <a:p>
            <a:r>
              <a:rPr lang="es-MX" sz="2400" dirty="0" smtClean="0"/>
              <a:t>Pobreza = Hogares con menos de $2.00 dólares al día por persona (Dólares PPP)</a:t>
            </a:r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Datos para México 2010:</a:t>
            </a:r>
          </a:p>
          <a:p>
            <a:r>
              <a:rPr lang="es-MX" sz="2400" dirty="0" smtClean="0"/>
              <a:t>Pobreza 8%</a:t>
            </a:r>
          </a:p>
          <a:p>
            <a:r>
              <a:rPr lang="es-MX" sz="2400" dirty="0" smtClean="0"/>
              <a:t>Pobreza extrema 1.8%</a:t>
            </a:r>
            <a:endParaRPr lang="es-MX" sz="2400" dirty="0"/>
          </a:p>
        </p:txBody>
      </p:sp>
      <p:sp>
        <p:nvSpPr>
          <p:cNvPr id="4" name="Triángulo isósceles 3"/>
          <p:cNvSpPr/>
          <p:nvPr/>
        </p:nvSpPr>
        <p:spPr>
          <a:xfrm>
            <a:off x="4762500" y="3400425"/>
            <a:ext cx="3924300" cy="2544763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ector recto 5"/>
          <p:cNvCxnSpPr/>
          <p:nvPr/>
        </p:nvCxnSpPr>
        <p:spPr>
          <a:xfrm>
            <a:off x="4572000" y="5865812"/>
            <a:ext cx="4572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4572000" y="5715000"/>
            <a:ext cx="4572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68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/>
          <p:nvPr/>
        </p:nvGraphicFramePr>
        <p:xfrm>
          <a:off x="609600" y="0"/>
          <a:ext cx="80010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00051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/>
              <a:t>Mediciones internacionales comparables – CEPAL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400" dirty="0" smtClean="0"/>
              <a:t>Usando líneas de pobreza y la dimensión de INGRESO de los hogares</a:t>
            </a:r>
          </a:p>
          <a:p>
            <a:r>
              <a:rPr lang="es-MX" sz="2400" dirty="0" smtClean="0"/>
              <a:t>Indigencia = Hogares con ingreso insuficiente para adquirir una canasta de alimentos</a:t>
            </a:r>
          </a:p>
          <a:p>
            <a:r>
              <a:rPr lang="es-MX" sz="2400" dirty="0" smtClean="0"/>
              <a:t>Pobreza = Hogares con ingreso insuficiente para adquirir 2 canastas de alimentas (el doble)</a:t>
            </a:r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Datos para 2008: </a:t>
            </a:r>
          </a:p>
          <a:p>
            <a:r>
              <a:rPr lang="es-MX" sz="2400" dirty="0" smtClean="0"/>
              <a:t>Pobreza 34.8%</a:t>
            </a:r>
          </a:p>
          <a:p>
            <a:r>
              <a:rPr lang="es-MX" sz="2400" dirty="0" smtClean="0"/>
              <a:t>Pobreza extrema 11.2%</a:t>
            </a:r>
            <a:endParaRPr lang="es-MX" sz="2400" dirty="0"/>
          </a:p>
        </p:txBody>
      </p:sp>
      <p:sp>
        <p:nvSpPr>
          <p:cNvPr id="4" name="Triángulo isósceles 3"/>
          <p:cNvSpPr/>
          <p:nvPr/>
        </p:nvSpPr>
        <p:spPr>
          <a:xfrm>
            <a:off x="4762500" y="3400425"/>
            <a:ext cx="3924300" cy="2544763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ector recto 5"/>
          <p:cNvCxnSpPr/>
          <p:nvPr/>
        </p:nvCxnSpPr>
        <p:spPr>
          <a:xfrm>
            <a:off x="4572000" y="5637212"/>
            <a:ext cx="4572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4572000" y="5332412"/>
            <a:ext cx="4572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46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Mediciones con varias dimensiones – Indicadores “integrados” </a:t>
            </a:r>
            <a:endParaRPr lang="es-MX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Necesidades</a:t>
            </a:r>
            <a:r>
              <a:rPr lang="en-US" dirty="0" smtClean="0"/>
              <a:t> </a:t>
            </a:r>
            <a:r>
              <a:rPr lang="en-US" dirty="0" err="1" smtClean="0"/>
              <a:t>básicas</a:t>
            </a:r>
            <a:r>
              <a:rPr lang="en-US" dirty="0" smtClean="0"/>
              <a:t> </a:t>
            </a:r>
            <a:r>
              <a:rPr lang="en-US" dirty="0" err="1" smtClean="0"/>
              <a:t>insatisfechas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239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Medición multidimensional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smtClean="0"/>
              <a:t>Cuántos hogares no tienen acceso a:</a:t>
            </a:r>
          </a:p>
          <a:p>
            <a:pPr lvl="1"/>
            <a:r>
              <a:rPr lang="es-MX" sz="2400" smtClean="0"/>
              <a:t>Agua potable en vivienda</a:t>
            </a:r>
          </a:p>
          <a:p>
            <a:pPr lvl="1"/>
            <a:r>
              <a:rPr lang="es-MX" sz="2400" smtClean="0"/>
              <a:t>Piso firme en vivienda</a:t>
            </a:r>
          </a:p>
          <a:p>
            <a:pPr lvl="1"/>
            <a:r>
              <a:rPr lang="es-MX" sz="2400" smtClean="0"/>
              <a:t>Escuela de educación básica</a:t>
            </a:r>
          </a:p>
          <a:p>
            <a:pPr lvl="1"/>
            <a:r>
              <a:rPr lang="es-MX" sz="2400" smtClean="0"/>
              <a:t>Servicios básicos de salud</a:t>
            </a:r>
          </a:p>
          <a:p>
            <a:pPr lvl="1"/>
            <a:r>
              <a:rPr lang="es-MX" sz="2400" smtClean="0"/>
              <a:t>Y otras variables similares</a:t>
            </a:r>
          </a:p>
          <a:p>
            <a:r>
              <a:rPr lang="es-MX" smtClean="0"/>
              <a:t>A nivel internacional – Variables de acuerdo a condiciones y acceso a información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1785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Aplicación de NBI en México: Índice de Marginación de CONAPO (90s)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892300"/>
            <a:ext cx="8830441" cy="450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02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Aportes de los participantes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¿Conocen cuáles son las principales herramientas de diagnóstico usadas en políticas públicas en su área o sector? </a:t>
            </a:r>
          </a:p>
          <a:p>
            <a:r>
              <a:rPr lang="es-ES" dirty="0" smtClean="0"/>
              <a:t>¿Consideran esas herramientas la dimensión de inclusión social (u otra similar)?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3091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52400" y="150673"/>
            <a:ext cx="3657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Índice de rezago social</a:t>
            </a:r>
          </a:p>
          <a:p>
            <a:r>
              <a:rPr lang="es-MX" dirty="0" smtClean="0"/>
              <a:t>Mide la situación socioeconómica de territorios: Estados, Municipios, Localidades.</a:t>
            </a:r>
          </a:p>
          <a:p>
            <a:r>
              <a:rPr lang="es-MX" dirty="0" smtClean="0"/>
              <a:t>Fue elaborado por CONEVAL en 2007</a:t>
            </a:r>
            <a:endParaRPr lang="es-MX" dirty="0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3802856" y="-304800"/>
          <a:ext cx="5341144" cy="7858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Documento" r:id="rId3" imgW="5549900" imgH="8166100" progId="Word.Document.12">
                  <p:link updateAutomatic="1"/>
                </p:oleObj>
              </mc:Choice>
              <mc:Fallback>
                <p:oleObj name="Documento" r:id="rId3" imgW="5549900" imgH="81661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2856" y="-304800"/>
                        <a:ext cx="5341144" cy="78582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Elipse 7"/>
          <p:cNvSpPr/>
          <p:nvPr/>
        </p:nvSpPr>
        <p:spPr>
          <a:xfrm>
            <a:off x="1066800" y="4648200"/>
            <a:ext cx="2438400" cy="1828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15 Variables</a:t>
            </a:r>
            <a:endParaRPr lang="en-US" sz="2800" dirty="0"/>
          </a:p>
        </p:txBody>
      </p:sp>
      <p:sp>
        <p:nvSpPr>
          <p:cNvPr id="9" name="Rectángulo 8"/>
          <p:cNvSpPr/>
          <p:nvPr/>
        </p:nvSpPr>
        <p:spPr>
          <a:xfrm>
            <a:off x="762000" y="2057400"/>
            <a:ext cx="2438400" cy="2438400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dirty="0" smtClean="0"/>
              <a:t>4 Dimensiones:</a:t>
            </a:r>
          </a:p>
          <a:p>
            <a:pPr>
              <a:buFont typeface="Arial"/>
              <a:buChar char="•"/>
            </a:pPr>
            <a:r>
              <a:rPr lang="es-MX" sz="2400" dirty="0" smtClean="0"/>
              <a:t> Pobreza (ingresos)</a:t>
            </a:r>
          </a:p>
          <a:p>
            <a:pPr>
              <a:buFont typeface="Arial"/>
              <a:buChar char="•"/>
            </a:pPr>
            <a:r>
              <a:rPr lang="es-MX" sz="2400" dirty="0" smtClean="0"/>
              <a:t>Educación</a:t>
            </a:r>
          </a:p>
          <a:p>
            <a:pPr>
              <a:buFont typeface="Arial"/>
              <a:buChar char="•"/>
            </a:pPr>
            <a:r>
              <a:rPr lang="es-MX" sz="2400" dirty="0" smtClean="0"/>
              <a:t>Salud </a:t>
            </a:r>
          </a:p>
          <a:p>
            <a:pPr>
              <a:buFont typeface="Arial"/>
              <a:buChar char="•"/>
            </a:pPr>
            <a:r>
              <a:rPr lang="es-MX" sz="2400" dirty="0" smtClean="0"/>
              <a:t>Vivienda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199304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Características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Mide la condición </a:t>
            </a:r>
            <a:r>
              <a:rPr lang="es-MX" sz="2400" b="1" dirty="0" smtClean="0"/>
              <a:t>de la población en un determinado territorio</a:t>
            </a:r>
            <a:r>
              <a:rPr lang="es-MX" sz="2400" dirty="0" smtClean="0"/>
              <a:t>: Localidad – Municipio – Estado </a:t>
            </a:r>
          </a:p>
          <a:p>
            <a:r>
              <a:rPr lang="es-MX" sz="2400" dirty="0" smtClean="0"/>
              <a:t>Genera un Índice agregado que permite comparar condiciones de la población en los territorios – Índice de Marginación – Índice de Rezago Social</a:t>
            </a:r>
          </a:p>
          <a:p>
            <a:r>
              <a:rPr lang="es-MX" sz="2400" dirty="0" smtClean="0"/>
              <a:t>Usa información de los Conteos y Censos (se actualiza cada 5 años)</a:t>
            </a:r>
          </a:p>
          <a:p>
            <a:r>
              <a:rPr lang="es-MX" sz="2400" dirty="0" smtClean="0"/>
              <a:t>No puede generar información a nivel de persona u hogar</a:t>
            </a:r>
          </a:p>
        </p:txBody>
      </p:sp>
    </p:spTree>
    <p:extLst>
      <p:ext uri="{BB962C8B-B14F-4D97-AF65-F5344CB8AC3E}">
        <p14:creationId xmlns:p14="http://schemas.microsoft.com/office/powerpoint/2010/main" val="3656976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MX" sz="4000" b="1"/>
              <a:t>Índice de Desarrollo Humano (IDH)</a:t>
            </a:r>
            <a:endParaRPr lang="es-ES" sz="4000" b="1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r>
              <a:rPr lang="es-MX" sz="2400" dirty="0"/>
              <a:t>Quién? PNUD – Medición internacional</a:t>
            </a:r>
          </a:p>
          <a:p>
            <a:pPr eaLnBrk="1" hangingPunct="1">
              <a:lnSpc>
                <a:spcPct val="90000"/>
              </a:lnSpc>
            </a:pPr>
            <a:r>
              <a:rPr lang="es-MX" sz="2400" dirty="0"/>
              <a:t>Qué mide? 3 dimensiones: Ingreso – Salud – Educación </a:t>
            </a:r>
          </a:p>
          <a:p>
            <a:pPr eaLnBrk="1" hangingPunct="1">
              <a:lnSpc>
                <a:spcPct val="90000"/>
              </a:lnSpc>
            </a:pPr>
            <a:r>
              <a:rPr lang="es-MX" sz="2400" dirty="0"/>
              <a:t>Con qué variables? Ingreso per cápita – Expectativa de vida al nacer – % de población analfabeta mayor de 15 y % de inscripción en educación primaria, secundaria y superior</a:t>
            </a:r>
          </a:p>
          <a:p>
            <a:pPr eaLnBrk="1" hangingPunct="1">
              <a:lnSpc>
                <a:spcPct val="90000"/>
              </a:lnSpc>
            </a:pPr>
            <a:r>
              <a:rPr lang="es-MX" sz="2400" dirty="0"/>
              <a:t>Fuente de información: Estadísticas oficiales nacionales</a:t>
            </a:r>
          </a:p>
          <a:p>
            <a:pPr eaLnBrk="1" hangingPunct="1">
              <a:lnSpc>
                <a:spcPct val="90000"/>
              </a:lnSpc>
            </a:pPr>
            <a:r>
              <a:rPr lang="es-MX" sz="2400" dirty="0"/>
              <a:t>Aplicaciones: Informe mundial y regional </a:t>
            </a:r>
          </a:p>
          <a:p>
            <a:pPr eaLnBrk="1" hangingPunct="1">
              <a:lnSpc>
                <a:spcPct val="90000"/>
              </a:lnSpc>
              <a:buFont typeface="Wingdings" pitchFamily="-110" charset="2"/>
              <a:buNone/>
            </a:pPr>
            <a:r>
              <a:rPr lang="es-MX" sz="2400" dirty="0"/>
              <a:t> – Informe sobre los países: En México se cuenta con IDH por estado y por </a:t>
            </a:r>
            <a:r>
              <a:rPr lang="es-MX" sz="2400" dirty="0" smtClean="0"/>
              <a:t>municipio</a:t>
            </a:r>
          </a:p>
          <a:p>
            <a:pPr>
              <a:lnSpc>
                <a:spcPct val="90000"/>
              </a:lnSpc>
            </a:pPr>
            <a:r>
              <a:rPr lang="es-MX" sz="2400" dirty="0" smtClean="0"/>
              <a:t>Ventajas: Integra 3 dimensiones – Comparación internacional</a:t>
            </a:r>
          </a:p>
          <a:p>
            <a:pPr>
              <a:lnSpc>
                <a:spcPct val="90000"/>
              </a:lnSpc>
            </a:pPr>
            <a:r>
              <a:rPr lang="es-MX" sz="2400" dirty="0" smtClean="0"/>
              <a:t>Desventajas: Son variables que no se modifican por años</a:t>
            </a:r>
          </a:p>
          <a:p>
            <a:pPr eaLnBrk="1" hangingPunct="1">
              <a:lnSpc>
                <a:spcPct val="90000"/>
              </a:lnSpc>
              <a:buFont typeface="Wingdings" pitchFamily="-110" charset="2"/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81759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mtClean="0"/>
              <a:t>¿Se puede hacer una medición multidimensional a nivel de hogares?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/>
              <a:t>Esa es la nueva medición oficial en México</a:t>
            </a:r>
          </a:p>
          <a:p>
            <a:r>
              <a:rPr lang="es-MX" dirty="0" smtClean="0"/>
              <a:t>Permite conocer la “combinación” entre condiciones de ingreso (suficiente – insuficiente) y condiciones de acceso a bienes básicos o carencias</a:t>
            </a:r>
          </a:p>
          <a:p>
            <a:pPr lvl="1"/>
            <a:r>
              <a:rPr lang="es-MX" dirty="0" smtClean="0"/>
              <a:t>Personas / hogares tienen ingreso insuficiente para una canasta de satisfactores básicos (alimentos, vestido, transporte, vivienda) y al menos una carencia = Pobreza multidimensional</a:t>
            </a:r>
          </a:p>
          <a:p>
            <a:pPr lvl="1"/>
            <a:r>
              <a:rPr lang="es-MX" dirty="0" smtClean="0"/>
              <a:t>Personas /hogares tienen ingreso insuficiente para una canasta de alimentos y al menos tres carencias = Pobreza extrema multidimensional</a:t>
            </a:r>
          </a:p>
          <a:p>
            <a:pPr lvl="1"/>
            <a:r>
              <a:rPr lang="es-MX" dirty="0" smtClean="0"/>
              <a:t>Personas / hogares con ingreso insuficiente y sin carencias = vulnerables por ingreso</a:t>
            </a:r>
          </a:p>
          <a:p>
            <a:pPr lvl="1"/>
            <a:r>
              <a:rPr lang="es-MX" dirty="0" smtClean="0"/>
              <a:t>Personas por encima del ingreso pero con carencias = vulnerables por carencias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2223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Gabriel\AppData\Local\Microsoft\Windows\Temporary Internet Files\Content.Outlook\TT29ZUNC\Template 2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1" cy="1295400"/>
          </a:xfrm>
        </p:spPr>
        <p:txBody>
          <a:bodyPr/>
          <a:lstStyle/>
          <a:p>
            <a:r>
              <a:rPr lang="es-ES_tradnl" sz="3600" dirty="0" smtClean="0"/>
              <a:t>Nueva Metodología: Medición Multidimensional de la Pobreza</a:t>
            </a:r>
            <a:endParaRPr lang="es-ES_tradnl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4314" y="1219200"/>
            <a:ext cx="4497163" cy="52832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3200400"/>
            <a:ext cx="2324100" cy="17272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1219200"/>
            <a:ext cx="2082800" cy="1930400"/>
          </a:xfrm>
          <a:prstGeom prst="rect">
            <a:avLst/>
          </a:prstGeom>
        </p:spPr>
      </p:pic>
      <p:sp>
        <p:nvSpPr>
          <p:cNvPr id="7" name="Flecha curvada hacia la derecha 6"/>
          <p:cNvSpPr/>
          <p:nvPr/>
        </p:nvSpPr>
        <p:spPr>
          <a:xfrm rot="20722877">
            <a:off x="760036" y="3245788"/>
            <a:ext cx="927974" cy="1234701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002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1" cy="762000"/>
          </a:xfrm>
        </p:spPr>
        <p:txBody>
          <a:bodyPr/>
          <a:lstStyle/>
          <a:p>
            <a:r>
              <a:rPr lang="es-ES_tradnl" sz="3600" dirty="0" smtClean="0"/>
              <a:t>Medición Multidimensional de la Pobreza</a:t>
            </a:r>
            <a:endParaRPr lang="es-ES_tradnl" sz="36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21" y="863600"/>
            <a:ext cx="8052179" cy="59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58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1" cy="762000"/>
          </a:xfrm>
        </p:spPr>
        <p:txBody>
          <a:bodyPr/>
          <a:lstStyle/>
          <a:p>
            <a:r>
              <a:rPr lang="es-ES_tradnl" sz="2800" b="1" dirty="0" smtClean="0"/>
              <a:t>Resultados: Pobreza Multidimensional en México 2008</a:t>
            </a:r>
            <a:endParaRPr lang="es-ES_tradnl" sz="2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31520"/>
            <a:ext cx="7620000" cy="567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187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1" cy="762000"/>
          </a:xfrm>
        </p:spPr>
        <p:txBody>
          <a:bodyPr/>
          <a:lstStyle/>
          <a:p>
            <a:r>
              <a:rPr lang="es-ES_tradnl" sz="2800" b="1" dirty="0" smtClean="0"/>
              <a:t>Resultados: Pobreza Multidimensional en México 2010</a:t>
            </a:r>
            <a:endParaRPr lang="es-ES_tradnl" sz="28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702403"/>
            <a:ext cx="7854950" cy="546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321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25400"/>
            <a:ext cx="9067800" cy="680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9259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5" y="1257690"/>
            <a:ext cx="7156450" cy="5511410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11469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s-ES" sz="3600" dirty="0" smtClean="0"/>
              <a:t>Permite la comparación entre población indígena y no indígena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1194124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Diagnóstico del problema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sz="2600" dirty="0" smtClean="0"/>
              <a:t>Las políticas públicas requieren identificar y dimensionar problemas públicos con base en evidencia sólida</a:t>
            </a:r>
          </a:p>
          <a:p>
            <a:r>
              <a:rPr lang="es-ES" sz="2400" dirty="0" smtClean="0"/>
              <a:t>Vivimos en la sociedad de la información y el conocimiento. Usar evidencia es indispensable (la mejor información disponible y lo más avanzado del conocimiento pertinente). </a:t>
            </a:r>
          </a:p>
          <a:p>
            <a:r>
              <a:rPr lang="es-ES" sz="2400" dirty="0" smtClean="0"/>
              <a:t>Los indicadores son el sustento de la identificación y del dimensionamiento de los problemas </a:t>
            </a:r>
          </a:p>
          <a:p>
            <a:r>
              <a:rPr lang="es-ES" sz="2400" dirty="0" smtClean="0"/>
              <a:t>Los indicadores se construyen con la “mejor información disponible”</a:t>
            </a:r>
          </a:p>
          <a:p>
            <a:r>
              <a:rPr lang="es-ES" sz="2400" dirty="0" smtClean="0"/>
              <a:t>El diagnóstico del problema requiere análisis de información, comprensión de problemas e identificación de causas o factores, diferenciando de efectos </a:t>
            </a:r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92113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11469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s-ES" sz="3600" dirty="0" smtClean="0"/>
              <a:t>Permite la comparación entre población en zonas marginadas </a:t>
            </a:r>
            <a:endParaRPr lang="es-ES" sz="36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129" y="1381124"/>
            <a:ext cx="7050996" cy="543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82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11469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s-ES" sz="3600" dirty="0" smtClean="0"/>
              <a:t>A partir de 2012, permite la comparación entre con y sin discapacidad</a:t>
            </a:r>
            <a:endParaRPr lang="es-ES" sz="36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25" y="1259680"/>
            <a:ext cx="7464426" cy="559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9357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La medici</a:t>
            </a:r>
            <a:r>
              <a:rPr lang="es-ES" dirty="0" smtClean="0"/>
              <a:t>ón tiene desglose por Estado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64" y="1447799"/>
            <a:ext cx="7637034" cy="529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0371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51558"/>
            <a:ext cx="8229600" cy="637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2810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165100"/>
            <a:ext cx="8432800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793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importantes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La medición es responsabilidad de CONEVAL, de acuerdo a LG de Desarrollo Social (2004)</a:t>
            </a:r>
          </a:p>
          <a:p>
            <a:r>
              <a:rPr lang="es-ES" sz="2400" dirty="0" smtClean="0"/>
              <a:t>La fuente es la ENIGH y en particular el MCS levantado por el INEGI cada dos años.</a:t>
            </a:r>
          </a:p>
          <a:p>
            <a:r>
              <a:rPr lang="es-ES" sz="2400" dirty="0" smtClean="0"/>
              <a:t>La medición nacional, por estado, por sectores de población (indígena, ZAP, con discapacidad) se realiza cada dos años.</a:t>
            </a:r>
          </a:p>
          <a:p>
            <a:r>
              <a:rPr lang="es-ES" sz="2400" dirty="0" smtClean="0"/>
              <a:t>La medición </a:t>
            </a:r>
            <a:r>
              <a:rPr lang="es-ES" sz="2400" dirty="0" smtClean="0"/>
              <a:t>con desglose por municipios </a:t>
            </a:r>
            <a:r>
              <a:rPr lang="es-ES" sz="2400" dirty="0" smtClean="0"/>
              <a:t>se realiza cada 5 años (la única </a:t>
            </a:r>
            <a:r>
              <a:rPr lang="es-ES" sz="2400" dirty="0" smtClean="0"/>
              <a:t>hasta ahora es </a:t>
            </a:r>
            <a:r>
              <a:rPr lang="es-ES" sz="2400" dirty="0" smtClean="0"/>
              <a:t>de </a:t>
            </a:r>
            <a:r>
              <a:rPr lang="es-ES" sz="2400" dirty="0" smtClean="0"/>
              <a:t>2010, la pr</a:t>
            </a:r>
            <a:r>
              <a:rPr lang="es-ES" sz="2400" dirty="0" smtClean="0"/>
              <a:t>óxima en 2015</a:t>
            </a:r>
            <a:r>
              <a:rPr lang="es-ES" sz="2400" dirty="0" smtClean="0"/>
              <a:t>)</a:t>
            </a:r>
            <a:r>
              <a:rPr lang="es-E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95155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Relevancia y puntos importantes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La medición multidimensional permite identificar factores de carencia, además del ingreso</a:t>
            </a:r>
          </a:p>
          <a:p>
            <a:r>
              <a:rPr lang="es-ES" sz="2400" dirty="0" smtClean="0"/>
              <a:t>Las carencias están basadas en el ejercicio de derechos sociales básicos (educación, salud, seguridad social, vivienda, alimentación)</a:t>
            </a:r>
          </a:p>
          <a:p>
            <a:r>
              <a:rPr lang="es-ES" sz="2400" dirty="0" smtClean="0"/>
              <a:t>La medición de ingreso es relevante porque es el factor central de las carencias (población por debajo de las líneas de bienestar económico y bienestar mínimo).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8946949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Nota importante para aprender a “leer” la información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85000" lnSpcReduction="10000"/>
          </a:bodyPr>
          <a:lstStyle/>
          <a:p>
            <a:r>
              <a:rPr lang="es-ES" dirty="0" smtClean="0"/>
              <a:t>Población en pobreza extrema MD 2012: 9.8% ó 11.5 millones de personas </a:t>
            </a:r>
          </a:p>
          <a:p>
            <a:r>
              <a:rPr lang="es-ES" dirty="0" smtClean="0"/>
              <a:t>Población en pobreza extrema por ingreso (equivale a población con ingreso inferior a la línea de bienestar mínimo – LBM): 20% ó 23.5 millones de personas.</a:t>
            </a:r>
          </a:p>
          <a:p>
            <a:r>
              <a:rPr lang="es-ES" dirty="0" smtClean="0"/>
              <a:t>Población en pobreza MD 2012: 45.5% ó 53.3 millones de personas</a:t>
            </a:r>
          </a:p>
          <a:p>
            <a:r>
              <a:rPr lang="es-ES" dirty="0" smtClean="0"/>
              <a:t>Población en pobreza por ingreso (equivale a población con ingreso inferior a la línea de bienestar económico – LBE): 51.6% ó 60.6 millones de personas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6156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Resultados completos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199"/>
            <a:ext cx="9257506" cy="513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580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Confusiones frecuentes</a:t>
            </a:r>
            <a:endParaRPr lang="es-ES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733003287"/>
              </p:ext>
            </p:extLst>
          </p:nvPr>
        </p:nvGraphicFramePr>
        <p:xfrm>
          <a:off x="437660" y="2376170"/>
          <a:ext cx="557546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heurón 5"/>
          <p:cNvSpPr/>
          <p:nvPr/>
        </p:nvSpPr>
        <p:spPr>
          <a:xfrm>
            <a:off x="6013122" y="2982687"/>
            <a:ext cx="804148" cy="1535206"/>
          </a:xfrm>
          <a:prstGeom prst="chevron">
            <a:avLst>
              <a:gd name="adj" fmla="val 62310"/>
            </a:avLst>
          </a:prstGeom>
          <a:blipFill rotWithShape="0">
            <a:blip r:embed="rId7"/>
            <a:stretch>
              <a:fillRect/>
            </a:stretch>
          </a:blipFill>
        </p:spPr>
        <p:style>
          <a:lnRef idx="0">
            <a:schemeClr val="accent2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Cheurón 6"/>
          <p:cNvSpPr/>
          <p:nvPr/>
        </p:nvSpPr>
        <p:spPr>
          <a:xfrm>
            <a:off x="6817270" y="2996676"/>
            <a:ext cx="804148" cy="1535206"/>
          </a:xfrm>
          <a:prstGeom prst="chevron">
            <a:avLst>
              <a:gd name="adj" fmla="val 62310"/>
            </a:avLst>
          </a:prstGeom>
          <a:blipFill rotWithShape="0">
            <a:blip r:embed="rId7"/>
            <a:stretch>
              <a:fillRect/>
            </a:stretch>
          </a:blipFill>
        </p:spPr>
        <p:style>
          <a:lnRef idx="0">
            <a:schemeClr val="accent2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Elipse 7"/>
          <p:cNvSpPr/>
          <p:nvPr/>
        </p:nvSpPr>
        <p:spPr>
          <a:xfrm>
            <a:off x="7938572" y="3622412"/>
            <a:ext cx="152400" cy="25949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Elipse 8"/>
          <p:cNvSpPr/>
          <p:nvPr/>
        </p:nvSpPr>
        <p:spPr>
          <a:xfrm>
            <a:off x="8261094" y="2753195"/>
            <a:ext cx="245414" cy="24431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Elipse 9"/>
          <p:cNvSpPr/>
          <p:nvPr/>
        </p:nvSpPr>
        <p:spPr>
          <a:xfrm>
            <a:off x="8551198" y="3515910"/>
            <a:ext cx="397814" cy="45898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Elipse 10"/>
          <p:cNvSpPr/>
          <p:nvPr/>
        </p:nvSpPr>
        <p:spPr>
          <a:xfrm>
            <a:off x="8686799" y="2997512"/>
            <a:ext cx="323415" cy="215383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Elipse 11"/>
          <p:cNvSpPr/>
          <p:nvPr/>
        </p:nvSpPr>
        <p:spPr>
          <a:xfrm>
            <a:off x="8354108" y="4085222"/>
            <a:ext cx="609600" cy="642323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Elipse 12"/>
          <p:cNvSpPr/>
          <p:nvPr/>
        </p:nvSpPr>
        <p:spPr>
          <a:xfrm>
            <a:off x="7863280" y="3974895"/>
            <a:ext cx="397814" cy="45898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7863280" y="3212895"/>
            <a:ext cx="108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Efectos</a:t>
            </a:r>
            <a:endParaRPr lang="es-ES" dirty="0"/>
          </a:p>
        </p:txBody>
      </p:sp>
      <p:sp>
        <p:nvSpPr>
          <p:cNvPr id="15" name="CuadroTexto 14"/>
          <p:cNvSpPr txBox="1"/>
          <p:nvPr/>
        </p:nvSpPr>
        <p:spPr>
          <a:xfrm>
            <a:off x="6995140" y="5018235"/>
            <a:ext cx="2131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Las políticas no deben actuar sobre los efectos 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261140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smtClean="0"/>
              <a:t>Las herramientas de planeación y diseño de las políticas en México: Marco Lógico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sz="2600" dirty="0" smtClean="0"/>
              <a:t>A partir de 2004, CONEVAL estableció una directriz de diseño y planeación de programas sociales basada en el “Marco Lógico”</a:t>
            </a:r>
          </a:p>
          <a:p>
            <a:r>
              <a:rPr lang="es-ES" sz="2600" dirty="0" smtClean="0"/>
              <a:t>El ML es una metodología que permite identificar con precisión: </a:t>
            </a:r>
          </a:p>
          <a:p>
            <a:pPr marL="914400" lvl="1" indent="-514350">
              <a:buFont typeface="+mj-lt"/>
              <a:buAutoNum type="alphaLcPeriod"/>
            </a:pPr>
            <a:r>
              <a:rPr lang="es-ES" sz="2400" dirty="0" smtClean="0"/>
              <a:t>El problema a resolver, </a:t>
            </a:r>
          </a:p>
          <a:p>
            <a:pPr marL="914400" lvl="1" indent="-514350">
              <a:buFont typeface="+mj-lt"/>
              <a:buAutoNum type="alphaLcPeriod"/>
            </a:pPr>
            <a:r>
              <a:rPr lang="es-ES" sz="2400" dirty="0" smtClean="0"/>
              <a:t>El objetivo a lograr que permite resolver el problema identificado, </a:t>
            </a:r>
          </a:p>
          <a:p>
            <a:pPr marL="914400" lvl="1" indent="-514350">
              <a:buFont typeface="+mj-lt"/>
              <a:buAutoNum type="alphaLcPeriod"/>
            </a:pPr>
            <a:r>
              <a:rPr lang="es-ES" sz="2400" dirty="0" smtClean="0"/>
              <a:t>La finalidad última (o impacto) a lograr </a:t>
            </a:r>
          </a:p>
          <a:p>
            <a:pPr marL="914400" lvl="1" indent="-514350">
              <a:buFont typeface="+mj-lt"/>
              <a:buAutoNum type="alphaLcPeriod"/>
            </a:pPr>
            <a:r>
              <a:rPr lang="es-ES" sz="2400" dirty="0" smtClean="0"/>
              <a:t>Las principales acciones (componentes) necesarias para lograr el objetivo </a:t>
            </a:r>
          </a:p>
          <a:p>
            <a:pPr marL="914400" lvl="1" indent="-514350">
              <a:buFont typeface="+mj-lt"/>
              <a:buAutoNum type="alphaLcPeriod"/>
            </a:pPr>
            <a:r>
              <a:rPr lang="es-ES" sz="2400" dirty="0" smtClean="0"/>
              <a:t>La coherencia entre las anteriores</a:t>
            </a:r>
          </a:p>
          <a:p>
            <a:pPr marL="914400" lvl="1" indent="-514350">
              <a:buFont typeface="+mj-lt"/>
              <a:buAutoNum type="alphaLcPeriod"/>
            </a:pPr>
            <a:r>
              <a:rPr lang="es-ES" sz="2400" dirty="0" smtClean="0"/>
              <a:t>Los supuestos para cada una de las partes (especialmente para alcanzar la finalidad y para el logro del objetivo)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65695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Ejemplo: Medición multidimensional de la pobreza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2800" dirty="0" smtClean="0"/>
              <a:t>Objetivo: </a:t>
            </a:r>
          </a:p>
          <a:p>
            <a:r>
              <a:rPr lang="es-ES" sz="2800" dirty="0" smtClean="0"/>
              <a:t>Conocer la metodología de la medición multidimensional de la pobreza en México, </a:t>
            </a:r>
          </a:p>
          <a:p>
            <a:r>
              <a:rPr lang="es-ES" sz="2800" dirty="0" smtClean="0"/>
              <a:t>su relevancia y aplicabilidad para las políticas de inclusión </a:t>
            </a:r>
          </a:p>
          <a:p>
            <a:r>
              <a:rPr lang="es-ES" sz="2800" dirty="0" smtClean="0"/>
              <a:t>y su comparabilidad internacional en relación con otras metodologías y enfoques</a:t>
            </a:r>
          </a:p>
          <a:p>
            <a:endParaRPr lang="es-ES" sz="2800" dirty="0" smtClean="0"/>
          </a:p>
          <a:p>
            <a:endParaRPr lang="es-ES" sz="2800" dirty="0" smtClean="0"/>
          </a:p>
          <a:p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49413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0428"/>
          </a:xfrm>
        </p:spPr>
        <p:txBody>
          <a:bodyPr>
            <a:noAutofit/>
          </a:bodyPr>
          <a:lstStyle/>
          <a:p>
            <a:r>
              <a:rPr lang="es-ES" sz="3200" dirty="0" smtClean="0"/>
              <a:t>La importancia de la medición de indicadores: </a:t>
            </a:r>
            <a:br>
              <a:rPr lang="es-ES" sz="3200" dirty="0" smtClean="0"/>
            </a:br>
            <a:r>
              <a:rPr lang="es-ES" sz="3200" dirty="0" smtClean="0"/>
              <a:t>El tablero de cohesión social de la UE</a:t>
            </a:r>
            <a:endParaRPr lang="es-ES" sz="3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1165562"/>
            <a:ext cx="7848600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424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mtClean="0"/>
              <a:t>¿Cómo se mide la pobreza?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/>
          <a:p>
            <a:r>
              <a:rPr lang="es-MX" smtClean="0"/>
              <a:t>Conceptos, dimensiones, variables, datos y fuentes 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5595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Pobreza y carencias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A nivel internacional se usan dos tipos de metodología para identificar y medir la pobreza y las carencias de los hogares:</a:t>
            </a:r>
          </a:p>
          <a:p>
            <a:pPr lvl="1"/>
            <a:r>
              <a:rPr lang="es-MX" sz="2400" dirty="0" smtClean="0"/>
              <a:t>Líneas de Pobreza (LP) – Se basa en los INGRESOS – Es la medición de la pobreza en sentido estricto</a:t>
            </a:r>
          </a:p>
          <a:p>
            <a:pPr lvl="1"/>
            <a:r>
              <a:rPr lang="es-MX" sz="2400" dirty="0" smtClean="0"/>
              <a:t>Necesidades básicas insatisfechas (NBI) – Se basa en el ACCESO A BIENES Y SERVICIOS básicos (agua, techo, piso, servicios de salud, escuelas), es multidimensional y puede relacionarse con ejercicio de derechos.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331613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1483</Words>
  <Application>Microsoft Macintosh PowerPoint</Application>
  <PresentationFormat>Presentación en pantalla (4:3)</PresentationFormat>
  <Paragraphs>145</Paragraphs>
  <Slides>38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Vínculos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0" baseType="lpstr">
      <vt:lpstr>1_Tema de Office</vt:lpstr>
      <vt:lpstr>???</vt:lpstr>
      <vt:lpstr>2. Elementos de diagnóstico.  Ejemplo: La medición de la pobreza en México y a nivel internacional</vt:lpstr>
      <vt:lpstr>Aportes de los participantes</vt:lpstr>
      <vt:lpstr>Diagnóstico del problema</vt:lpstr>
      <vt:lpstr>Confusiones frecuentes</vt:lpstr>
      <vt:lpstr>Las herramientas de planeación y diseño de las políticas en México: Marco Lógico</vt:lpstr>
      <vt:lpstr>Ejemplo: Medición multidimensional de la pobreza </vt:lpstr>
      <vt:lpstr>La importancia de la medición de indicadores:  El tablero de cohesión social de la UE</vt:lpstr>
      <vt:lpstr>¿Cómo se mide la pobreza?</vt:lpstr>
      <vt:lpstr>Pobreza y carencias</vt:lpstr>
      <vt:lpstr>Medición de Pobreza </vt:lpstr>
      <vt:lpstr>Construcción de las LP</vt:lpstr>
      <vt:lpstr>Líneas de Pobreza (de ingresos) en México</vt:lpstr>
      <vt:lpstr>Presentación de PowerPoint</vt:lpstr>
      <vt:lpstr>Mediciones internacionales comparables – Banco Mundial</vt:lpstr>
      <vt:lpstr>Presentación de PowerPoint</vt:lpstr>
      <vt:lpstr>Mediciones internacionales comparables – CEPAL</vt:lpstr>
      <vt:lpstr>Mediciones con varias dimensiones – Indicadores “integrados” </vt:lpstr>
      <vt:lpstr>Medición multidimensional</vt:lpstr>
      <vt:lpstr>Aplicación de NBI en México: Índice de Marginación de CONAPO (90s)</vt:lpstr>
      <vt:lpstr>Presentación de PowerPoint</vt:lpstr>
      <vt:lpstr>Características</vt:lpstr>
      <vt:lpstr>Índice de Desarrollo Humano (IDH)</vt:lpstr>
      <vt:lpstr>¿Se puede hacer una medición multidimensional a nivel de hogares?</vt:lpstr>
      <vt:lpstr>Nueva Metodología: Medición Multidimensional de la Pobreza</vt:lpstr>
      <vt:lpstr>Medición Multidimensional de la Pobreza</vt:lpstr>
      <vt:lpstr>Resultados: Pobreza Multidimensional en México 2008</vt:lpstr>
      <vt:lpstr>Resultados: Pobreza Multidimensional en México 2010</vt:lpstr>
      <vt:lpstr>Presentación de PowerPoint</vt:lpstr>
      <vt:lpstr>Permite la comparación entre población indígena y no indígena</vt:lpstr>
      <vt:lpstr>Permite la comparación entre población en zonas marginadas </vt:lpstr>
      <vt:lpstr>A partir de 2012, permite la comparación entre con y sin discapacidad</vt:lpstr>
      <vt:lpstr>La medición tiene desglose por Estado</vt:lpstr>
      <vt:lpstr>Presentación de PowerPoint</vt:lpstr>
      <vt:lpstr>Presentación de PowerPoint</vt:lpstr>
      <vt:lpstr>Datos importantes</vt:lpstr>
      <vt:lpstr>Relevancia y puntos importantes</vt:lpstr>
      <vt:lpstr>Nota importante para aprender a “leer” la información</vt:lpstr>
      <vt:lpstr>Resultados completos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 Elementos de diagnóstico.  Ejemplo: La medición de la pobreza en México y a nivel internacional</dc:title>
  <dc:creator>R G</dc:creator>
  <cp:lastModifiedBy>R G</cp:lastModifiedBy>
  <cp:revision>13</cp:revision>
  <dcterms:created xsi:type="dcterms:W3CDTF">2013-10-07T14:02:49Z</dcterms:created>
  <dcterms:modified xsi:type="dcterms:W3CDTF">2013-10-07T17:12:12Z</dcterms:modified>
</cp:coreProperties>
</file>